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78" r:id="rId1"/>
    <p:sldMasterId id="2147483786" r:id="rId2"/>
  </p:sldMasterIdLst>
  <p:notesMasterIdLst>
    <p:notesMasterId r:id="rId17"/>
  </p:notesMasterIdLst>
  <p:handoutMasterIdLst>
    <p:handoutMasterId r:id="rId18"/>
  </p:handoutMasterIdLst>
  <p:sldIdLst>
    <p:sldId id="2800" r:id="rId3"/>
    <p:sldId id="2732" r:id="rId4"/>
    <p:sldId id="2733" r:id="rId5"/>
    <p:sldId id="2734" r:id="rId6"/>
    <p:sldId id="2735" r:id="rId7"/>
    <p:sldId id="2736" r:id="rId8"/>
    <p:sldId id="2737" r:id="rId9"/>
    <p:sldId id="2738" r:id="rId10"/>
    <p:sldId id="2739" r:id="rId11"/>
    <p:sldId id="2740" r:id="rId12"/>
    <p:sldId id="2741" r:id="rId13"/>
    <p:sldId id="2742" r:id="rId14"/>
    <p:sldId id="2743" r:id="rId15"/>
    <p:sldId id="2744" r:id="rId16"/>
  </p:sldIdLst>
  <p:sldSz cx="12192000" cy="6858000"/>
  <p:notesSz cx="6799263" cy="99298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" userDrawn="1">
          <p15:clr>
            <a:srgbClr val="A4A3A4"/>
          </p15:clr>
        </p15:guide>
        <p15:guide id="2" orient="horz" pos="635" userDrawn="1">
          <p15:clr>
            <a:srgbClr val="A4A3A4"/>
          </p15:clr>
        </p15:guide>
        <p15:guide id="3" orient="horz" pos="1136" userDrawn="1">
          <p15:clr>
            <a:srgbClr val="A4A3A4"/>
          </p15:clr>
        </p15:guide>
        <p15:guide id="4" orient="horz" pos="4000" userDrawn="1">
          <p15:clr>
            <a:srgbClr val="A4A3A4"/>
          </p15:clr>
        </p15:guide>
        <p15:guide id="5" orient="horz" pos="4268" userDrawn="1">
          <p15:clr>
            <a:srgbClr val="A4A3A4"/>
          </p15:clr>
        </p15:guide>
        <p15:guide id="6" pos="364" userDrawn="1">
          <p15:clr>
            <a:srgbClr val="A4A3A4"/>
          </p15:clr>
        </p15:guide>
        <p15:guide id="7" pos="183" userDrawn="1">
          <p15:clr>
            <a:srgbClr val="A4A3A4"/>
          </p15:clr>
        </p15:guide>
        <p15:guide id="8" pos="7317" userDrawn="1">
          <p15:clr>
            <a:srgbClr val="A4A3A4"/>
          </p15:clr>
        </p15:guide>
        <p15:guide id="9" pos="7500" userDrawn="1">
          <p15:clr>
            <a:srgbClr val="A4A3A4"/>
          </p15:clr>
        </p15:guide>
        <p15:guide id="10" pos="3691" userDrawn="1">
          <p15:clr>
            <a:srgbClr val="A4A3A4"/>
          </p15:clr>
        </p15:guide>
        <p15:guide id="11" pos="399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  <p15:guide id="3" orient="horz" pos="3128">
          <p15:clr>
            <a:srgbClr val="A4A3A4"/>
          </p15:clr>
        </p15:guide>
        <p15:guide id="4" pos="214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FSTETTER Brigitte" initials="HB" lastIdx="3" clrIdx="0"/>
  <p:cmAuthor id="2" name="SCHOENHAGEN Philomen" initials="SP" lastIdx="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126F"/>
    <a:srgbClr val="A0116A"/>
    <a:srgbClr val="AF1777"/>
    <a:srgbClr val="AF389B"/>
    <a:srgbClr val="000000"/>
    <a:srgbClr val="F4F5F9"/>
    <a:srgbClr val="BEDFF8"/>
    <a:srgbClr val="0A3859"/>
    <a:srgbClr val="F9C7E6"/>
    <a:srgbClr val="D065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80" autoAdjust="0"/>
    <p:restoredTop sz="75100" autoAdjust="0"/>
  </p:normalViewPr>
  <p:slideViewPr>
    <p:cSldViewPr showGuides="1">
      <p:cViewPr varScale="1">
        <p:scale>
          <a:sx n="86" d="100"/>
          <a:sy n="86" d="100"/>
        </p:scale>
        <p:origin x="1386" y="84"/>
      </p:cViewPr>
      <p:guideLst>
        <p:guide orient="horz" pos="103"/>
        <p:guide orient="horz" pos="635"/>
        <p:guide orient="horz" pos="1136"/>
        <p:guide orient="horz" pos="4000"/>
        <p:guide orient="horz" pos="4268"/>
        <p:guide pos="364"/>
        <p:guide pos="183"/>
        <p:guide pos="7317"/>
        <p:guide pos="7500"/>
        <p:guide pos="3691"/>
        <p:guide pos="399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3324"/>
    </p:cViewPr>
  </p:sorterViewPr>
  <p:notesViewPr>
    <p:cSldViewPr>
      <p:cViewPr>
        <p:scale>
          <a:sx n="61" d="100"/>
          <a:sy n="61" d="100"/>
        </p:scale>
        <p:origin x="-4314" y="-636"/>
      </p:cViewPr>
      <p:guideLst>
        <p:guide orient="horz" pos="3127"/>
        <p:guide pos="2141"/>
        <p:guide orient="horz" pos="3128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6347" cy="498215"/>
          </a:xfrm>
          <a:prstGeom prst="rect">
            <a:avLst/>
          </a:prstGeom>
        </p:spPr>
        <p:txBody>
          <a:bodyPr vert="horz" lIns="91449" tIns="45724" rIns="91449" bIns="45724" rtlCol="0"/>
          <a:lstStyle>
            <a:lvl1pPr algn="l">
              <a:defRPr sz="1200"/>
            </a:lvl1pPr>
          </a:lstStyle>
          <a:p>
            <a:endParaRPr lang="de-CH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1344" y="0"/>
            <a:ext cx="2946347" cy="498215"/>
          </a:xfrm>
          <a:prstGeom prst="rect">
            <a:avLst/>
          </a:prstGeom>
        </p:spPr>
        <p:txBody>
          <a:bodyPr vert="horz" lIns="91449" tIns="45724" rIns="91449" bIns="45724" rtlCol="0"/>
          <a:lstStyle>
            <a:lvl1pPr algn="r">
              <a:defRPr sz="1200"/>
            </a:lvl1pPr>
          </a:lstStyle>
          <a:p>
            <a:fld id="{2363D384-4F9D-4E2F-B905-D74209360AAA}" type="datetimeFigureOut">
              <a:rPr lang="de-CH" smtClean="0"/>
              <a:t>10.03.2021</a:t>
            </a:fld>
            <a:endParaRPr lang="de-C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431600"/>
            <a:ext cx="2946347" cy="498214"/>
          </a:xfrm>
          <a:prstGeom prst="rect">
            <a:avLst/>
          </a:prstGeom>
        </p:spPr>
        <p:txBody>
          <a:bodyPr vert="horz" lIns="91449" tIns="45724" rIns="91449" bIns="45724" rtlCol="0" anchor="b"/>
          <a:lstStyle>
            <a:lvl1pPr algn="l">
              <a:defRPr sz="1200"/>
            </a:lvl1pPr>
          </a:lstStyle>
          <a:p>
            <a:endParaRPr lang="de-C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1344" y="9431600"/>
            <a:ext cx="2946347" cy="498214"/>
          </a:xfrm>
          <a:prstGeom prst="rect">
            <a:avLst/>
          </a:prstGeom>
        </p:spPr>
        <p:txBody>
          <a:bodyPr vert="horz" lIns="91449" tIns="45724" rIns="91449" bIns="45724" rtlCol="0" anchor="b"/>
          <a:lstStyle>
            <a:lvl1pPr algn="r">
              <a:defRPr sz="1200"/>
            </a:lvl1pPr>
          </a:lstStyle>
          <a:p>
            <a:fld id="{3EA1DA7F-97EC-46EA-A170-A51B4A5EB8FD}" type="slidenum">
              <a:rPr lang="de-CH" smtClean="0"/>
              <a:t>‹N°›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2429241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30188" y="311150"/>
            <a:ext cx="4171950" cy="2347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9" tIns="45724" rIns="91449" bIns="45724" rtlCol="0" anchor="ctr"/>
          <a:lstStyle/>
          <a:p>
            <a:endParaRPr lang="de-CH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249844" y="2814752"/>
            <a:ext cx="6246042" cy="6645938"/>
          </a:xfrm>
          <a:prstGeom prst="rect">
            <a:avLst/>
          </a:prstGeom>
        </p:spPr>
        <p:txBody>
          <a:bodyPr vert="horz" lIns="91449" tIns="45724" rIns="91449" bIns="45724" rtlCol="0">
            <a:normAutofit/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755545" y="9578482"/>
            <a:ext cx="1042146" cy="349608"/>
          </a:xfrm>
          <a:prstGeom prst="rect">
            <a:avLst/>
          </a:prstGeom>
        </p:spPr>
        <p:txBody>
          <a:bodyPr vert="horz" lIns="91449" tIns="45724" rIns="91449" bIns="45724" rtlCol="0" anchor="b"/>
          <a:lstStyle>
            <a:lvl1pPr algn="r"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6167BC3-E335-4665-8934-A2481CBD462D}" type="slidenum">
              <a:rPr lang="de-CH" smtClean="0"/>
              <a:pPr/>
              <a:t>‹N°›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696294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lnSpc>
        <a:spcPct val="120000"/>
      </a:lnSpc>
      <a:defRPr sz="11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177800" indent="0" algn="l" defTabSz="914400" rtl="0" eaLnBrk="1" latinLnBrk="0" hangingPunct="1">
      <a:lnSpc>
        <a:spcPct val="120000"/>
      </a:lnSpc>
      <a:defRPr sz="11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357188" indent="0" algn="l" defTabSz="914400" rtl="0" eaLnBrk="1" latinLnBrk="0" hangingPunct="1">
      <a:lnSpc>
        <a:spcPct val="120000"/>
      </a:lnSpc>
      <a:defRPr sz="11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0" algn="l" defTabSz="914400" rtl="0" eaLnBrk="1" latinLnBrk="0" hangingPunct="1">
      <a:lnSpc>
        <a:spcPct val="120000"/>
      </a:lnSpc>
      <a:defRPr sz="11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0" algn="l" defTabSz="914400" rtl="0" eaLnBrk="1" latinLnBrk="0" hangingPunct="1">
      <a:lnSpc>
        <a:spcPct val="120000"/>
      </a:lnSpc>
      <a:defRPr sz="11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167BC3-E335-4665-8934-A2481CBD462D}" type="slidenum">
              <a:rPr kumimoji="0" lang="de-C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e-C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589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UNIFR_Background_Titleslide_PP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06488"/>
            <a:ext cx="12192000" cy="5751512"/>
          </a:xfrm>
          <a:prstGeom prst="rect">
            <a:avLst/>
          </a:prstGeom>
        </p:spPr>
      </p:pic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577851" y="1803400"/>
            <a:ext cx="11038415" cy="4351338"/>
          </a:xfrm>
        </p:spPr>
        <p:txBody>
          <a:bodyPr/>
          <a:lstStyle>
            <a:lvl1pPr>
              <a:spcAft>
                <a:spcPts val="2700"/>
              </a:spcAft>
              <a:defRPr/>
            </a:lvl1pPr>
            <a:lvl2pPr>
              <a:lnSpc>
                <a:spcPts val="3200"/>
              </a:lnSpc>
              <a:spcAft>
                <a:spcPts val="3200"/>
              </a:spcAft>
              <a:defRPr sz="3000" b="1" cap="all" baseline="0">
                <a:solidFill>
                  <a:srgbClr val="A0116A"/>
                </a:solidFill>
              </a:defRPr>
            </a:lvl2pPr>
            <a:lvl3pPr marL="0" indent="0">
              <a:lnSpc>
                <a:spcPts val="3200"/>
              </a:lnSpc>
              <a:spcAft>
                <a:spcPts val="3200"/>
              </a:spcAft>
              <a:buFont typeface="Arial" pitchFamily="34" charset="0"/>
              <a:buChar char="​"/>
              <a:defRPr sz="3000"/>
            </a:lvl3pPr>
            <a:lvl4pPr>
              <a:lnSpc>
                <a:spcPts val="2000"/>
              </a:lnSpc>
              <a:defRPr sz="1600">
                <a:solidFill>
                  <a:schemeClr val="tx1"/>
                </a:solidFill>
              </a:defRPr>
            </a:lvl4pPr>
            <a:lvl5pPr>
              <a:lnSpc>
                <a:spcPts val="2000"/>
              </a:lnSpc>
              <a:defRPr sz="1600" b="0">
                <a:solidFill>
                  <a:schemeClr val="tx1"/>
                </a:solidFill>
              </a:defRPr>
            </a:lvl5pPr>
            <a:lvl6pPr>
              <a:defRPr/>
            </a:lvl6pPr>
            <a:lvl7pPr>
              <a:defRPr/>
            </a:lvl7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pic>
        <p:nvPicPr>
          <p:cNvPr id="5" name="Grafik 5" descr="UNF_Logo_gross.emf"/>
          <p:cNvPicPr>
            <a:picLocks/>
          </p:cNvPicPr>
          <p:nvPr userDrawn="1"/>
        </p:nvPicPr>
        <p:blipFill rotWithShape="1">
          <a:blip r:embed="rId3" cstate="print"/>
          <a:srcRect t="408" r="1414"/>
          <a:stretch/>
        </p:blipFill>
        <p:spPr>
          <a:xfrm>
            <a:off x="4" y="0"/>
            <a:ext cx="1789540" cy="1162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410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Inhaltsplatzhalter 3"/>
          <p:cNvSpPr txBox="1">
            <a:spLocks noGrp="1"/>
          </p:cNvSpPr>
          <p:nvPr>
            <p:ph idx="4294967295"/>
          </p:nvPr>
        </p:nvSpPr>
        <p:spPr>
          <a:xfrm>
            <a:off x="577853" y="1008062"/>
            <a:ext cx="11038417" cy="5341933"/>
          </a:xfrm>
        </p:spPr>
        <p:txBody>
          <a:bodyPr/>
          <a:lstStyle>
            <a:lvl1pPr>
              <a:defRPr lang="en-US" b="1">
                <a:solidFill>
                  <a:srgbClr val="A0116A"/>
                </a:solidFill>
              </a:defRPr>
            </a:lvl1pPr>
            <a:lvl2pPr>
              <a:defRPr lang="en-US"/>
            </a:lvl2pPr>
            <a:lvl3pPr>
              <a:defRPr lang="en-US"/>
            </a:lvl3pPr>
            <a:lvl4pPr>
              <a:defRPr lang="en-US" b="0">
                <a:solidFill>
                  <a:srgbClr val="000000"/>
                </a:solidFill>
              </a:defRPr>
            </a:lvl4pPr>
            <a:lvl5pPr>
              <a:defRPr lang="en-US">
                <a:solidFill>
                  <a:srgbClr val="D0651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183020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01538941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UNIFR_Background_Titleslide_PPT.jpg"/>
          <p:cNvPicPr>
            <a:picLocks noChangeAspect="1"/>
          </p:cNvPicPr>
          <p:nvPr/>
        </p:nvPicPr>
        <p:blipFill>
          <a:blip r:embed="rId2" cstate="print"/>
          <a:srcRect b="2539"/>
          <a:stretch>
            <a:fillRect/>
          </a:stretch>
        </p:blipFill>
        <p:spPr>
          <a:xfrm>
            <a:off x="0" y="647701"/>
            <a:ext cx="12192000" cy="560546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77851" y="1008064"/>
            <a:ext cx="11038416" cy="5146675"/>
          </a:xfrm>
        </p:spPr>
        <p:txBody>
          <a:bodyPr/>
          <a:lstStyle>
            <a:lvl1pPr indent="0">
              <a:lnSpc>
                <a:spcPts val="3200"/>
              </a:lnSpc>
              <a:spcAft>
                <a:spcPts val="3200"/>
              </a:spcAft>
              <a:buFont typeface="Arial" pitchFamily="34" charset="0"/>
              <a:buChar char="​"/>
              <a:defRPr sz="3000" b="1" cap="all" baseline="0">
                <a:solidFill>
                  <a:srgbClr val="A0116A"/>
                </a:solidFill>
              </a:defRPr>
            </a:lvl1pPr>
            <a:lvl2pPr indent="0">
              <a:lnSpc>
                <a:spcPts val="3200"/>
              </a:lnSpc>
              <a:spcAft>
                <a:spcPts val="3200"/>
              </a:spcAft>
              <a:buFont typeface="Arial" pitchFamily="34" charset="0"/>
              <a:buChar char="​"/>
              <a:defRPr sz="3000" b="1" cap="all" baseline="0">
                <a:solidFill>
                  <a:srgbClr val="A0116A"/>
                </a:solidFill>
              </a:defRPr>
            </a:lvl2pPr>
            <a:lvl3pPr marL="0" indent="0">
              <a:lnSpc>
                <a:spcPts val="3200"/>
              </a:lnSpc>
              <a:spcAft>
                <a:spcPts val="3200"/>
              </a:spcAft>
              <a:buFont typeface="Arial" pitchFamily="34" charset="0"/>
              <a:buChar char="​"/>
              <a:defRPr sz="3000" b="1" cap="all" baseline="0">
                <a:solidFill>
                  <a:srgbClr val="A0116A"/>
                </a:solidFill>
              </a:defRPr>
            </a:lvl3pPr>
            <a:lvl4pPr indent="0">
              <a:lnSpc>
                <a:spcPts val="3200"/>
              </a:lnSpc>
              <a:spcAft>
                <a:spcPts val="3200"/>
              </a:spcAft>
              <a:buFont typeface="Arial" pitchFamily="34" charset="0"/>
              <a:buChar char="​"/>
              <a:defRPr sz="3000" b="1" cap="all" baseline="0">
                <a:solidFill>
                  <a:srgbClr val="A0116A"/>
                </a:solidFill>
              </a:defRPr>
            </a:lvl4pPr>
            <a:lvl5pPr indent="0">
              <a:lnSpc>
                <a:spcPts val="3200"/>
              </a:lnSpc>
              <a:spcAft>
                <a:spcPts val="3200"/>
              </a:spcAft>
              <a:buFont typeface="Arial" pitchFamily="34" charset="0"/>
              <a:buChar char="​"/>
              <a:defRPr sz="3000" b="1" cap="all" baseline="0">
                <a:solidFill>
                  <a:srgbClr val="A0116A"/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08540765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UNIFR_Background_Titleslide_PPT.jpg"/>
          <p:cNvPicPr>
            <a:picLocks noChangeAspect="1"/>
          </p:cNvPicPr>
          <p:nvPr/>
        </p:nvPicPr>
        <p:blipFill>
          <a:blip r:embed="rId2" cstate="print"/>
          <a:srcRect t="4538" b="2539"/>
          <a:stretch>
            <a:fillRect/>
          </a:stretch>
        </p:blipFill>
        <p:spPr>
          <a:xfrm>
            <a:off x="0" y="1"/>
            <a:ext cx="12192000" cy="6253163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77851" y="1008064"/>
            <a:ext cx="11038416" cy="5146675"/>
          </a:xfrm>
        </p:spPr>
        <p:txBody>
          <a:bodyPr/>
          <a:lstStyle>
            <a:lvl1pPr indent="0">
              <a:lnSpc>
                <a:spcPts val="3200"/>
              </a:lnSpc>
              <a:spcAft>
                <a:spcPts val="3200"/>
              </a:spcAft>
              <a:buFont typeface="Arial" pitchFamily="34" charset="0"/>
              <a:buChar char="​"/>
              <a:defRPr sz="3000" b="1" cap="all" baseline="0">
                <a:solidFill>
                  <a:srgbClr val="A0116A"/>
                </a:solidFill>
              </a:defRPr>
            </a:lvl1pPr>
            <a:lvl2pPr marL="414000" indent="-414000">
              <a:lnSpc>
                <a:spcPts val="2700"/>
              </a:lnSpc>
              <a:buFont typeface="+mj-lt"/>
              <a:buAutoNum type="arabicPeriod"/>
              <a:defRPr sz="2000" b="0" cap="all" baseline="0">
                <a:solidFill>
                  <a:srgbClr val="A0116A"/>
                </a:solidFill>
              </a:defRPr>
            </a:lvl2pPr>
            <a:lvl3pPr marL="216000" indent="-216000">
              <a:lnSpc>
                <a:spcPts val="2700"/>
              </a:lnSpc>
              <a:buFont typeface="Arial" pitchFamily="34" charset="0"/>
              <a:buChar char="−"/>
              <a:defRPr sz="2000" b="0" cap="all" baseline="0">
                <a:solidFill>
                  <a:srgbClr val="A0116A"/>
                </a:solidFill>
              </a:defRPr>
            </a:lvl3pPr>
            <a:lvl4pPr marL="0" indent="0">
              <a:lnSpc>
                <a:spcPts val="2700"/>
              </a:lnSpc>
              <a:buFont typeface="Arial" pitchFamily="34" charset="0"/>
              <a:buChar char="​"/>
              <a:defRPr sz="2000" b="0" cap="none" baseline="0">
                <a:solidFill>
                  <a:schemeClr val="tx1"/>
                </a:solidFill>
              </a:defRPr>
            </a:lvl4pPr>
            <a:lvl5pPr marL="0" indent="0">
              <a:lnSpc>
                <a:spcPts val="2700"/>
              </a:lnSpc>
              <a:buFont typeface="Arial" pitchFamily="34" charset="0"/>
              <a:buChar char="​"/>
              <a:defRPr sz="2000" b="0" cap="none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1975647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UNIFR_Background_Titleslide_PPT.jpg"/>
          <p:cNvPicPr>
            <a:picLocks noChangeAspect="1"/>
          </p:cNvPicPr>
          <p:nvPr/>
        </p:nvPicPr>
        <p:blipFill>
          <a:blip r:embed="rId2" cstate="print"/>
          <a:srcRect b="2539"/>
          <a:stretch>
            <a:fillRect/>
          </a:stretch>
        </p:blipFill>
        <p:spPr>
          <a:xfrm>
            <a:off x="0" y="647701"/>
            <a:ext cx="12192000" cy="560546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6" name="Inhaltsplatzhalter 3"/>
          <p:cNvSpPr>
            <a:spLocks noGrp="1"/>
          </p:cNvSpPr>
          <p:nvPr>
            <p:ph sz="half" idx="2"/>
          </p:nvPr>
        </p:nvSpPr>
        <p:spPr>
          <a:xfrm>
            <a:off x="577851" y="1008064"/>
            <a:ext cx="11038416" cy="5146674"/>
          </a:xfrm>
        </p:spPr>
        <p:txBody>
          <a:bodyPr/>
          <a:lstStyle>
            <a:lvl1pPr>
              <a:spcAft>
                <a:spcPts val="0"/>
              </a:spcAft>
              <a:defRPr sz="2000" b="1" cap="none" baseline="0">
                <a:solidFill>
                  <a:srgbClr val="A0116A"/>
                </a:solidFill>
              </a:defRPr>
            </a:lvl1pPr>
            <a:lvl2pPr marL="0" indent="0">
              <a:buFont typeface="Arial" pitchFamily="34" charset="0"/>
              <a:buChar char="​"/>
              <a:defRPr sz="2000" b="0" cap="all" baseline="0">
                <a:solidFill>
                  <a:srgbClr val="A0116A"/>
                </a:solidFill>
              </a:defRPr>
            </a:lvl2pPr>
            <a:lvl3pPr marL="216000" indent="-216000">
              <a:buFont typeface="Wingdings" pitchFamily="2" charset="2"/>
              <a:buChar char="§"/>
              <a:defRPr sz="2000"/>
            </a:lvl3pPr>
            <a:lvl4pPr>
              <a:defRPr sz="2000" b="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accent4"/>
                </a:solidFill>
              </a:defRPr>
            </a:lvl5pPr>
            <a:lvl6pPr marL="0" indent="0">
              <a:lnSpc>
                <a:spcPts val="2700"/>
              </a:lnSpc>
              <a:spcBef>
                <a:spcPts val="0"/>
              </a:spcBef>
              <a:buFont typeface="Arial" pitchFamily="34" charset="0"/>
              <a:buNone/>
              <a:defRPr sz="2000" b="1">
                <a:latin typeface="Arial" pitchFamily="34" charset="0"/>
                <a:cs typeface="Arial" pitchFamily="34" charset="0"/>
              </a:defRPr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32610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UNIFR_Background_Titleslide_PPT.jpg"/>
          <p:cNvPicPr>
            <a:picLocks noChangeAspect="1"/>
          </p:cNvPicPr>
          <p:nvPr/>
        </p:nvPicPr>
        <p:blipFill>
          <a:blip r:embed="rId2" cstate="print"/>
          <a:srcRect b="2539"/>
          <a:stretch>
            <a:fillRect/>
          </a:stretch>
        </p:blipFill>
        <p:spPr>
          <a:xfrm>
            <a:off x="0" y="647701"/>
            <a:ext cx="12192000" cy="560546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6" name="Inhaltsplatzhalter 3"/>
          <p:cNvSpPr>
            <a:spLocks noGrp="1"/>
          </p:cNvSpPr>
          <p:nvPr>
            <p:ph sz="half" idx="10"/>
          </p:nvPr>
        </p:nvSpPr>
        <p:spPr>
          <a:xfrm>
            <a:off x="577851" y="1008064"/>
            <a:ext cx="5281083" cy="5146674"/>
          </a:xfrm>
        </p:spPr>
        <p:txBody>
          <a:bodyPr/>
          <a:lstStyle>
            <a:lvl1pPr>
              <a:spcAft>
                <a:spcPts val="0"/>
              </a:spcAft>
              <a:defRPr sz="2000" b="1" cap="none" baseline="0">
                <a:solidFill>
                  <a:srgbClr val="A0116A"/>
                </a:solidFill>
              </a:defRPr>
            </a:lvl1pPr>
            <a:lvl2pPr marL="0" indent="0">
              <a:buFont typeface="Arial" pitchFamily="34" charset="0"/>
              <a:buChar char="​"/>
              <a:defRPr sz="2000" b="0" cap="all" baseline="0">
                <a:solidFill>
                  <a:srgbClr val="A0116A"/>
                </a:solidFill>
              </a:defRPr>
            </a:lvl2pPr>
            <a:lvl3pPr marL="216000" indent="-216000">
              <a:buFont typeface="Wingdings" pitchFamily="2" charset="2"/>
              <a:buChar char="§"/>
              <a:defRPr sz="2000"/>
            </a:lvl3pPr>
            <a:lvl4pPr>
              <a:defRPr sz="2000" b="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accent4"/>
                </a:solidFill>
              </a:defRPr>
            </a:lvl5pPr>
            <a:lvl6pPr marL="0" indent="0">
              <a:lnSpc>
                <a:spcPts val="2700"/>
              </a:lnSpc>
              <a:spcBef>
                <a:spcPts val="0"/>
              </a:spcBef>
              <a:buFont typeface="Arial" pitchFamily="34" charset="0"/>
              <a:buNone/>
              <a:defRPr sz="2000" b="1">
                <a:latin typeface="Arial" pitchFamily="34" charset="0"/>
                <a:cs typeface="Arial" pitchFamily="34" charset="0"/>
              </a:defRPr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Inhaltsplatzhalter 3"/>
          <p:cNvSpPr>
            <a:spLocks noGrp="1"/>
          </p:cNvSpPr>
          <p:nvPr>
            <p:ph sz="half" idx="11"/>
          </p:nvPr>
        </p:nvSpPr>
        <p:spPr>
          <a:xfrm>
            <a:off x="6335184" y="1008064"/>
            <a:ext cx="5281083" cy="5146674"/>
          </a:xfrm>
        </p:spPr>
        <p:txBody>
          <a:bodyPr/>
          <a:lstStyle>
            <a:lvl1pPr>
              <a:spcAft>
                <a:spcPts val="0"/>
              </a:spcAft>
              <a:defRPr sz="2000" b="1" cap="none" baseline="0">
                <a:solidFill>
                  <a:srgbClr val="A0116A"/>
                </a:solidFill>
              </a:defRPr>
            </a:lvl1pPr>
            <a:lvl2pPr marL="0" indent="0">
              <a:buFont typeface="Arial" pitchFamily="34" charset="0"/>
              <a:buChar char="​"/>
              <a:defRPr sz="2000" b="0" cap="all" baseline="0">
                <a:solidFill>
                  <a:srgbClr val="A0116A"/>
                </a:solidFill>
              </a:defRPr>
            </a:lvl2pPr>
            <a:lvl3pPr marL="216000" indent="-216000">
              <a:buFont typeface="Wingdings" pitchFamily="2" charset="2"/>
              <a:buChar char="§"/>
              <a:defRPr sz="2000"/>
            </a:lvl3pPr>
            <a:lvl4pPr>
              <a:defRPr sz="2000" b="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accent4"/>
                </a:solidFill>
              </a:defRPr>
            </a:lvl5pPr>
            <a:lvl6pPr marL="0" indent="0">
              <a:lnSpc>
                <a:spcPts val="2700"/>
              </a:lnSpc>
              <a:spcBef>
                <a:spcPts val="0"/>
              </a:spcBef>
              <a:buFont typeface="Arial" pitchFamily="34" charset="0"/>
              <a:buNone/>
              <a:defRPr sz="2000" b="1">
                <a:latin typeface="Arial" pitchFamily="34" charset="0"/>
                <a:cs typeface="Arial" pitchFamily="34" charset="0"/>
              </a:defRPr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12945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2 columns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UNIFR_Background_Titleslide_PPT.jpg"/>
          <p:cNvPicPr>
            <a:picLocks noChangeAspect="1"/>
          </p:cNvPicPr>
          <p:nvPr/>
        </p:nvPicPr>
        <p:blipFill>
          <a:blip r:embed="rId2" cstate="print"/>
          <a:srcRect b="2539"/>
          <a:stretch>
            <a:fillRect/>
          </a:stretch>
        </p:blipFill>
        <p:spPr>
          <a:xfrm>
            <a:off x="0" y="647701"/>
            <a:ext cx="12192000" cy="560546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1" hasCustomPrompt="1"/>
          </p:nvPr>
        </p:nvSpPr>
        <p:spPr>
          <a:xfrm>
            <a:off x="577851" y="3356992"/>
            <a:ext cx="5281083" cy="2556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​"/>
              <a:tabLst/>
              <a:defRPr/>
            </a:pPr>
            <a:r>
              <a:rPr lang="de-DE" dirty="0"/>
              <a:t>Insert </a:t>
            </a:r>
            <a:r>
              <a:rPr lang="de-DE" dirty="0" err="1"/>
              <a:t>picture</a:t>
            </a:r>
            <a:endParaRPr lang="de-CH" dirty="0"/>
          </a:p>
        </p:txBody>
      </p:sp>
      <p:sp>
        <p:nvSpPr>
          <p:cNvPr id="11" name="Inhaltsplatzhalter 6"/>
          <p:cNvSpPr>
            <a:spLocks noGrp="1"/>
          </p:cNvSpPr>
          <p:nvPr>
            <p:ph sz="quarter" idx="13" hasCustomPrompt="1"/>
          </p:nvPr>
        </p:nvSpPr>
        <p:spPr>
          <a:xfrm>
            <a:off x="6337300" y="3356992"/>
            <a:ext cx="5281083" cy="2556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​"/>
              <a:tabLst/>
              <a:defRPr/>
            </a:pPr>
            <a:r>
              <a:rPr lang="de-DE" dirty="0"/>
              <a:t>Insert </a:t>
            </a:r>
            <a:r>
              <a:rPr lang="de-DE" dirty="0" err="1"/>
              <a:t>picture</a:t>
            </a:r>
            <a:endParaRPr lang="de-CH" dirty="0"/>
          </a:p>
        </p:txBody>
      </p:sp>
      <p:sp>
        <p:nvSpPr>
          <p:cNvPr id="9" name="Inhaltsplatzhalter 3"/>
          <p:cNvSpPr>
            <a:spLocks noGrp="1"/>
          </p:cNvSpPr>
          <p:nvPr>
            <p:ph sz="half" idx="10"/>
          </p:nvPr>
        </p:nvSpPr>
        <p:spPr>
          <a:xfrm>
            <a:off x="577851" y="1008064"/>
            <a:ext cx="5281083" cy="2060896"/>
          </a:xfrm>
        </p:spPr>
        <p:txBody>
          <a:bodyPr/>
          <a:lstStyle>
            <a:lvl1pPr>
              <a:spcAft>
                <a:spcPts val="0"/>
              </a:spcAft>
              <a:defRPr sz="2000" b="1" cap="none" baseline="0">
                <a:solidFill>
                  <a:srgbClr val="A0116A"/>
                </a:solidFill>
              </a:defRPr>
            </a:lvl1pPr>
            <a:lvl2pPr marL="0" indent="0">
              <a:buFont typeface="Arial" pitchFamily="34" charset="0"/>
              <a:buChar char="​"/>
              <a:defRPr sz="2000" b="0" cap="all" baseline="0">
                <a:solidFill>
                  <a:srgbClr val="A0116A"/>
                </a:solidFill>
              </a:defRPr>
            </a:lvl2pPr>
            <a:lvl3pPr marL="216000" indent="-216000">
              <a:buFont typeface="Wingdings" pitchFamily="2" charset="2"/>
              <a:buChar char="§"/>
              <a:defRPr sz="2000"/>
            </a:lvl3pPr>
            <a:lvl4pPr>
              <a:defRPr sz="2000" b="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accent4"/>
                </a:solidFill>
              </a:defRPr>
            </a:lvl5pPr>
            <a:lvl6pPr marL="0" indent="0">
              <a:lnSpc>
                <a:spcPts val="2700"/>
              </a:lnSpc>
              <a:spcBef>
                <a:spcPts val="0"/>
              </a:spcBef>
              <a:buFont typeface="Arial" pitchFamily="34" charset="0"/>
              <a:buNone/>
              <a:defRPr sz="2000" b="1">
                <a:latin typeface="Arial" pitchFamily="34" charset="0"/>
                <a:cs typeface="Arial" pitchFamily="34" charset="0"/>
              </a:defRPr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2" name="Inhaltsplatzhalter 3"/>
          <p:cNvSpPr>
            <a:spLocks noGrp="1"/>
          </p:cNvSpPr>
          <p:nvPr>
            <p:ph sz="half" idx="14"/>
          </p:nvPr>
        </p:nvSpPr>
        <p:spPr>
          <a:xfrm>
            <a:off x="6335184" y="1008064"/>
            <a:ext cx="5281083" cy="2060896"/>
          </a:xfrm>
        </p:spPr>
        <p:txBody>
          <a:bodyPr/>
          <a:lstStyle>
            <a:lvl1pPr>
              <a:spcAft>
                <a:spcPts val="0"/>
              </a:spcAft>
              <a:defRPr sz="2000" b="1" cap="none" baseline="0">
                <a:solidFill>
                  <a:srgbClr val="A0116A"/>
                </a:solidFill>
              </a:defRPr>
            </a:lvl1pPr>
            <a:lvl2pPr marL="0" indent="0">
              <a:buFont typeface="Arial" pitchFamily="34" charset="0"/>
              <a:buChar char="​"/>
              <a:defRPr sz="2000" b="0" cap="all" baseline="0">
                <a:solidFill>
                  <a:srgbClr val="A0116A"/>
                </a:solidFill>
              </a:defRPr>
            </a:lvl2pPr>
            <a:lvl3pPr marL="216000" indent="-216000">
              <a:buFont typeface="Wingdings" pitchFamily="2" charset="2"/>
              <a:buChar char="§"/>
              <a:defRPr sz="2000"/>
            </a:lvl3pPr>
            <a:lvl4pPr>
              <a:defRPr sz="2000" b="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accent4"/>
                </a:solidFill>
              </a:defRPr>
            </a:lvl5pPr>
            <a:lvl6pPr marL="0" indent="0">
              <a:lnSpc>
                <a:spcPts val="2700"/>
              </a:lnSpc>
              <a:spcBef>
                <a:spcPts val="0"/>
              </a:spcBef>
              <a:buFont typeface="Arial" pitchFamily="34" charset="0"/>
              <a:buNone/>
              <a:defRPr sz="2000" b="1">
                <a:latin typeface="Arial" pitchFamily="34" charset="0"/>
                <a:cs typeface="Arial" pitchFamily="34" charset="0"/>
              </a:defRPr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7869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UNIFR_Background_Titleslide_PPT.jpg"/>
          <p:cNvPicPr>
            <a:picLocks noChangeAspect="1"/>
          </p:cNvPicPr>
          <p:nvPr/>
        </p:nvPicPr>
        <p:blipFill>
          <a:blip r:embed="rId2" cstate="print"/>
          <a:srcRect b="2539"/>
          <a:stretch>
            <a:fillRect/>
          </a:stretch>
        </p:blipFill>
        <p:spPr>
          <a:xfrm>
            <a:off x="0" y="647701"/>
            <a:ext cx="12192000" cy="560546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1" hasCustomPrompt="1"/>
          </p:nvPr>
        </p:nvSpPr>
        <p:spPr>
          <a:xfrm>
            <a:off x="577851" y="1008064"/>
            <a:ext cx="11038416" cy="514667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e-DE" dirty="0"/>
              <a:t>Insert </a:t>
            </a:r>
            <a:r>
              <a:rPr lang="de-DE" dirty="0" err="1"/>
              <a:t>picture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807453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6" descr="UNIFR_Background_Titleslide_PP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06489"/>
            <a:ext cx="12192000" cy="536374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platzhalter 7"/>
          <p:cNvSpPr txBox="1">
            <a:spLocks noGrp="1"/>
          </p:cNvSpPr>
          <p:nvPr>
            <p:ph type="body" idx="4294967295"/>
          </p:nvPr>
        </p:nvSpPr>
        <p:spPr>
          <a:xfrm>
            <a:off x="577853" y="1803398"/>
            <a:ext cx="11038417" cy="4546597"/>
          </a:xfrm>
        </p:spPr>
        <p:txBody>
          <a:bodyPr/>
          <a:lstStyle>
            <a:lvl1pPr>
              <a:spcAft>
                <a:spcPts val="2700"/>
              </a:spcAft>
              <a:defRPr lang="en-US"/>
            </a:lvl1pPr>
            <a:lvl2pPr>
              <a:lnSpc>
                <a:spcPts val="3200"/>
              </a:lnSpc>
              <a:spcAft>
                <a:spcPts val="3200"/>
              </a:spcAft>
              <a:defRPr lang="en-US" sz="3000" cap="all">
                <a:solidFill>
                  <a:srgbClr val="A0116A"/>
                </a:solidFill>
              </a:defRPr>
            </a:lvl2pPr>
            <a:lvl3pPr marL="0" indent="0">
              <a:lnSpc>
                <a:spcPts val="3200"/>
              </a:lnSpc>
              <a:spcAft>
                <a:spcPts val="3200"/>
              </a:spcAft>
              <a:buFont typeface="Arial" pitchFamily="34"/>
              <a:buChar char="​"/>
              <a:defRPr lang="en-US" sz="3000"/>
            </a:lvl3pPr>
            <a:lvl4pPr>
              <a:lnSpc>
                <a:spcPts val="2000"/>
              </a:lnSpc>
              <a:defRPr lang="en-US" sz="1600">
                <a:solidFill>
                  <a:srgbClr val="000000"/>
                </a:solidFill>
              </a:defRPr>
            </a:lvl4pPr>
            <a:lvl5pPr>
              <a:lnSpc>
                <a:spcPts val="2000"/>
              </a:lnSpc>
              <a:defRPr lang="en-US" sz="1600" b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  <p:cxnSp>
        <p:nvCxnSpPr>
          <p:cNvPr id="6" name="Gerade Verbindung 8"/>
          <p:cNvCxnSpPr/>
          <p:nvPr userDrawn="1"/>
        </p:nvCxnSpPr>
        <p:spPr>
          <a:xfrm>
            <a:off x="-15337" y="6470230"/>
            <a:ext cx="12217321" cy="0"/>
          </a:xfrm>
          <a:prstGeom prst="straightConnector1">
            <a:avLst/>
          </a:prstGeom>
          <a:noFill/>
          <a:ln w="50804">
            <a:solidFill>
              <a:srgbClr val="A0116A"/>
            </a:solidFill>
            <a:prstDash val="solid"/>
          </a:ln>
        </p:spPr>
      </p:cxnSp>
      <p:pic>
        <p:nvPicPr>
          <p:cNvPr id="7" name="Grafik 5" descr="UNF_Logo_gross.emf"/>
          <p:cNvPicPr>
            <a:picLocks/>
          </p:cNvPicPr>
          <p:nvPr userDrawn="1"/>
        </p:nvPicPr>
        <p:blipFill rotWithShape="1">
          <a:blip r:embed="rId3" cstate="print"/>
          <a:srcRect t="408" r="1414"/>
          <a:stretch/>
        </p:blipFill>
        <p:spPr>
          <a:xfrm>
            <a:off x="4" y="0"/>
            <a:ext cx="1789540" cy="1162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00693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Inhaltsplatzhalter 2"/>
          <p:cNvSpPr txBox="1">
            <a:spLocks noGrp="1"/>
          </p:cNvSpPr>
          <p:nvPr>
            <p:ph idx="1"/>
          </p:nvPr>
        </p:nvSpPr>
        <p:spPr>
          <a:xfrm>
            <a:off x="577853" y="1008062"/>
            <a:ext cx="11038417" cy="5341933"/>
          </a:xfrm>
        </p:spPr>
        <p:txBody>
          <a:bodyPr/>
          <a:lstStyle>
            <a:lvl1pPr>
              <a:lnSpc>
                <a:spcPts val="3200"/>
              </a:lnSpc>
              <a:spcAft>
                <a:spcPts val="3200"/>
              </a:spcAft>
              <a:defRPr lang="en-US" sz="3000" b="1" cap="all"/>
            </a:lvl1pPr>
            <a:lvl2pPr>
              <a:lnSpc>
                <a:spcPts val="3200"/>
              </a:lnSpc>
              <a:spcAft>
                <a:spcPts val="3200"/>
              </a:spcAft>
              <a:defRPr lang="en-US" sz="3000" cap="all"/>
            </a:lvl2pPr>
            <a:lvl3pPr marL="0" indent="0">
              <a:lnSpc>
                <a:spcPts val="3200"/>
              </a:lnSpc>
              <a:spcAft>
                <a:spcPts val="3200"/>
              </a:spcAft>
              <a:buFont typeface="Arial" pitchFamily="34"/>
              <a:buChar char="​"/>
              <a:defRPr lang="en-US" sz="3000" b="1" cap="all"/>
            </a:lvl3pPr>
            <a:lvl4pPr>
              <a:lnSpc>
                <a:spcPts val="3200"/>
              </a:lnSpc>
              <a:spcAft>
                <a:spcPts val="3200"/>
              </a:spcAft>
              <a:defRPr lang="en-US" sz="3000" cap="all">
                <a:solidFill>
                  <a:srgbClr val="000000"/>
                </a:solidFill>
              </a:defRPr>
            </a:lvl4pPr>
            <a:lvl5pPr>
              <a:lnSpc>
                <a:spcPts val="3200"/>
              </a:lnSpc>
              <a:spcAft>
                <a:spcPts val="3200"/>
              </a:spcAft>
              <a:defRPr lang="en-US" sz="3000" cap="all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1615461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289984" y="163514"/>
            <a:ext cx="11616267" cy="48418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77851" y="1106488"/>
            <a:ext cx="11038416" cy="5048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2480000" y="4320000"/>
            <a:ext cx="2400000" cy="21602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lnSpc>
                <a:spcPts val="960"/>
              </a:lnSpc>
              <a:defRPr sz="8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964A89B-F9D0-4B8B-9E13-75101EC3F755}" type="datetime4">
              <a:rPr lang="de-CH" smtClean="0"/>
              <a:pPr/>
              <a:t>10. März 2021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12480000" y="4680000"/>
            <a:ext cx="2400000" cy="216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lnSpc>
                <a:spcPts val="960"/>
              </a:lnSpc>
              <a:defRPr sz="8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de-CH" dirty="0"/>
          </a:p>
        </p:txBody>
      </p:sp>
      <p:sp>
        <p:nvSpPr>
          <p:cNvPr id="10" name="Textplatzhalter 7"/>
          <p:cNvSpPr txBox="1">
            <a:spLocks/>
          </p:cNvSpPr>
          <p:nvPr/>
        </p:nvSpPr>
        <p:spPr>
          <a:xfrm>
            <a:off x="289984" y="6350001"/>
            <a:ext cx="10464000" cy="422274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 rtl="0" eaLnBrk="1" fontAlgn="auto" latinLnBrk="0" hangingPunct="1">
              <a:lnSpc>
                <a:spcPts val="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​"/>
              <a:tabLst/>
              <a:defRPr/>
            </a:pPr>
            <a:r>
              <a:rPr kumimoji="0" lang="de-DE" sz="800" b="1" i="0" u="none" strike="noStrike" kern="1200" cap="all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Université</a:t>
            </a:r>
            <a:r>
              <a:rPr kumimoji="0" lang="de-DE" sz="800" b="1" i="0" u="none" strike="noStrike" kern="1200" cap="all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de </a:t>
            </a:r>
            <a:r>
              <a:rPr kumimoji="0" lang="de-DE" sz="800" b="1" i="0" u="none" strike="noStrike" kern="1200" cap="all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fribourg</a:t>
            </a:r>
            <a:r>
              <a:rPr kumimoji="0" lang="de-DE" sz="800" b="1" i="0" u="none" strike="noStrike" kern="1200" cap="all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/ Universität Freiburg</a:t>
            </a:r>
            <a:r>
              <a:rPr kumimoji="0" lang="de-DE" sz="800" b="0" i="0" u="none" strike="noStrike" kern="1200" cap="all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| </a:t>
            </a:r>
            <a:b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FACULTÉ DES SCIENCES ECONOMIQUES ET SOCIALES / WIRTSCHAFTS- UND SOZIALWISSENSCHAFTLICHE FAKULTÄT</a:t>
            </a:r>
            <a:r>
              <a:rPr kumimoji="0" lang="de-DE" sz="800" b="0" i="0" u="none" strike="noStrike" kern="1200" cap="all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| Prof. Berno Büchel  </a:t>
            </a:r>
          </a:p>
          <a:p>
            <a:pPr marL="0" marR="0" lvl="0" indent="0" algn="l" defTabSz="914400" rtl="0" eaLnBrk="1" fontAlgn="auto" latinLnBrk="0" hangingPunct="1">
              <a:lnSpc>
                <a:spcPts val="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​"/>
              <a:tabLst/>
              <a:defRPr/>
            </a:pPr>
            <a:r>
              <a:rPr kumimoji="0" lang="de-DE" sz="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MSc Data-Eco | 2021</a:t>
            </a:r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4"/>
          </p:nvPr>
        </p:nvSpPr>
        <p:spPr>
          <a:xfrm>
            <a:off x="12480000" y="5040000"/>
            <a:ext cx="2400000" cy="216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lnSpc>
                <a:spcPts val="960"/>
              </a:lnSpc>
              <a:defRPr sz="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E9011C8-9BF4-4E14-A6CE-7DE7D36702CC}" type="slidenum">
              <a:rPr lang="de-CH" smtClean="0"/>
              <a:pPr/>
              <a:t>‹N°›</a:t>
            </a:fld>
            <a:endParaRPr lang="de-CH" dirty="0"/>
          </a:p>
        </p:txBody>
      </p:sp>
      <p:pic>
        <p:nvPicPr>
          <p:cNvPr id="9" name="Grafik 8" descr="UNF_Logo_klein.em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1453456" y="6350001"/>
            <a:ext cx="738544" cy="497240"/>
          </a:xfrm>
          <a:prstGeom prst="rect">
            <a:avLst/>
          </a:prstGeom>
        </p:spPr>
      </p:pic>
      <p:cxnSp>
        <p:nvCxnSpPr>
          <p:cNvPr id="6" name="Gerade Verbindung 5"/>
          <p:cNvCxnSpPr/>
          <p:nvPr userDrawn="1"/>
        </p:nvCxnSpPr>
        <p:spPr>
          <a:xfrm>
            <a:off x="0" y="6269831"/>
            <a:ext cx="12192000" cy="0"/>
          </a:xfrm>
          <a:prstGeom prst="line">
            <a:avLst/>
          </a:prstGeom>
          <a:ln w="63500">
            <a:solidFill>
              <a:srgbClr val="A011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8868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</p:sldLayoutIdLst>
  <p:hf hdr="0"/>
  <p:txStyles>
    <p:titleStyle>
      <a:lvl1pPr algn="l" defTabSz="914400" rtl="0" eaLnBrk="1" latinLnBrk="0" hangingPunct="1">
        <a:lnSpc>
          <a:spcPts val="2700"/>
        </a:lnSpc>
        <a:spcBef>
          <a:spcPct val="0"/>
        </a:spcBef>
        <a:buNone/>
        <a:defRPr sz="2000" b="1" kern="1200" cap="all" baseline="0">
          <a:solidFill>
            <a:srgbClr val="A0116A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ts val="2700"/>
        </a:lnSpc>
        <a:spcBef>
          <a:spcPts val="0"/>
        </a:spcBef>
        <a:buFont typeface="Arial" pitchFamily="34" charset="0"/>
        <a:buChar char="​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0" indent="0" algn="l" defTabSz="914400" rtl="0" eaLnBrk="1" latinLnBrk="0" hangingPunct="1">
        <a:lnSpc>
          <a:spcPts val="2700"/>
        </a:lnSpc>
        <a:spcBef>
          <a:spcPts val="0"/>
        </a:spcBef>
        <a:buFont typeface="Arial" pitchFamily="34" charset="0"/>
        <a:buChar char="​"/>
        <a:defRPr sz="20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216000" indent="-216000" algn="l" defTabSz="914400" rtl="0" eaLnBrk="1" latinLnBrk="0" hangingPunct="1">
        <a:lnSpc>
          <a:spcPts val="2700"/>
        </a:lnSpc>
        <a:spcBef>
          <a:spcPts val="0"/>
        </a:spcBef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0" indent="0" algn="l" defTabSz="914400" rtl="0" eaLnBrk="1" latinLnBrk="0" hangingPunct="1">
        <a:lnSpc>
          <a:spcPts val="2700"/>
        </a:lnSpc>
        <a:spcBef>
          <a:spcPts val="0"/>
        </a:spcBef>
        <a:buFont typeface="Arial" pitchFamily="34" charset="0"/>
        <a:buChar char="​"/>
        <a:defRPr sz="2000" b="1" kern="1200">
          <a:solidFill>
            <a:schemeClr val="accent4"/>
          </a:solidFill>
          <a:latin typeface="Arial" pitchFamily="34" charset="0"/>
          <a:ea typeface="+mn-ea"/>
          <a:cs typeface="Arial" pitchFamily="34" charset="0"/>
        </a:defRPr>
      </a:lvl4pPr>
      <a:lvl5pPr marL="0" indent="0" algn="l" defTabSz="914400" rtl="0" eaLnBrk="1" latinLnBrk="0" hangingPunct="1">
        <a:lnSpc>
          <a:spcPts val="2700"/>
        </a:lnSpc>
        <a:spcBef>
          <a:spcPts val="0"/>
        </a:spcBef>
        <a:buFont typeface="Arial" pitchFamily="34" charset="0"/>
        <a:buChar char="​"/>
        <a:defRPr sz="2000" b="1" kern="1200">
          <a:solidFill>
            <a:srgbClr val="A0116A"/>
          </a:solidFill>
          <a:latin typeface="Arial" pitchFamily="34" charset="0"/>
          <a:ea typeface="+mn-ea"/>
          <a:cs typeface="Arial" pitchFamily="34" charset="0"/>
        </a:defRPr>
      </a:lvl5pPr>
      <a:lvl6pPr marL="0" indent="0" algn="l" defTabSz="914400" rtl="0" eaLnBrk="1" latinLnBrk="0" hangingPunct="1">
        <a:lnSpc>
          <a:spcPts val="2700"/>
        </a:lnSpc>
        <a:spcBef>
          <a:spcPts val="0"/>
        </a:spcBef>
        <a:buFont typeface="Arial" pitchFamily="34" charset="0"/>
        <a:buChar char="​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ts val="2700"/>
        </a:lnSpc>
        <a:spcBef>
          <a:spcPts val="0"/>
        </a:spcBef>
        <a:buFont typeface="Arial" pitchFamily="34" charset="0"/>
        <a:buChar char="​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ts val="2700"/>
        </a:lnSpc>
        <a:spcBef>
          <a:spcPts val="0"/>
        </a:spcBef>
        <a:buFont typeface="Arial" pitchFamily="34" charset="0"/>
        <a:buChar char="​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ts val="2700"/>
        </a:lnSpc>
        <a:spcBef>
          <a:spcPts val="0"/>
        </a:spcBef>
        <a:buFont typeface="Arial" pitchFamily="34" charset="0"/>
        <a:buChar char="​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 txBox="1">
            <a:spLocks noGrp="1"/>
          </p:cNvSpPr>
          <p:nvPr>
            <p:ph type="title"/>
          </p:nvPr>
        </p:nvSpPr>
        <p:spPr>
          <a:xfrm>
            <a:off x="289987" y="163514"/>
            <a:ext cx="11616269" cy="6731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/>
          <a:p>
            <a:pPr lvl="0"/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1"/>
          </p:nvPr>
        </p:nvSpPr>
        <p:spPr>
          <a:xfrm>
            <a:off x="577853" y="1106489"/>
            <a:ext cx="11038417" cy="524350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  <a:endParaRPr lang="de-CH" dirty="0"/>
          </a:p>
        </p:txBody>
      </p:sp>
      <p:sp>
        <p:nvSpPr>
          <p:cNvPr id="4" name="Datumsplatzhalter 3"/>
          <p:cNvSpPr txBox="1">
            <a:spLocks noGrp="1"/>
          </p:cNvSpPr>
          <p:nvPr>
            <p:ph type="dt" sz="half" idx="2"/>
          </p:nvPr>
        </p:nvSpPr>
        <p:spPr>
          <a:xfrm>
            <a:off x="12479999" y="4320001"/>
            <a:ext cx="2399995" cy="21602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>
            <a:lvl1pPr marL="0" marR="0" lvl="0" indent="0" algn="l" defTabSz="914400" rtl="0" fontAlgn="auto" hangingPunct="1">
              <a:lnSpc>
                <a:spcPts val="96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CH" sz="800" b="0" i="0" u="none" strike="noStrike" kern="1200" cap="none" spc="0" baseline="0">
                <a:solidFill>
                  <a:srgbClr val="FFFFFF"/>
                </a:solidFill>
                <a:uFillTx/>
                <a:latin typeface="Arial" pitchFamily="34"/>
                <a:ea typeface=""/>
                <a:cs typeface="Arial" pitchFamily="34"/>
              </a:defRPr>
            </a:lvl1pPr>
          </a:lstStyle>
          <a:p>
            <a:pPr lvl="0"/>
            <a:fld id="{36615C74-E996-467E-A873-5E09A200F5DC}" type="datetime4">
              <a:rPr lang="de-CH"/>
              <a:pPr lvl="0"/>
              <a:t>10. März 2021</a:t>
            </a:fld>
            <a:endParaRPr lang="de-CH"/>
          </a:p>
        </p:txBody>
      </p:sp>
      <p:sp>
        <p:nvSpPr>
          <p:cNvPr id="5" name="Fußzeilenplatzhalter 7"/>
          <p:cNvSpPr txBox="1">
            <a:spLocks noGrp="1"/>
          </p:cNvSpPr>
          <p:nvPr>
            <p:ph type="ftr" sz="quarter" idx="3"/>
          </p:nvPr>
        </p:nvSpPr>
        <p:spPr>
          <a:xfrm>
            <a:off x="12479999" y="4680000"/>
            <a:ext cx="2399995" cy="2159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>
            <a:lvl1pPr marL="0" marR="0" lvl="0" indent="0" algn="l" defTabSz="914400" rtl="0" fontAlgn="auto" hangingPunct="1">
              <a:lnSpc>
                <a:spcPts val="96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CH" sz="800" b="0" i="0" u="none" strike="noStrike" kern="1200" cap="none" spc="0" baseline="0">
                <a:solidFill>
                  <a:srgbClr val="FFFFFF"/>
                </a:solidFill>
                <a:uFillTx/>
                <a:latin typeface="Arial" pitchFamily="34"/>
                <a:ea typeface=""/>
                <a:cs typeface="Arial" pitchFamily="34"/>
              </a:defRPr>
            </a:lvl1pPr>
          </a:lstStyle>
          <a:p>
            <a:pPr lvl="0"/>
            <a:endParaRPr lang="de-CH"/>
          </a:p>
        </p:txBody>
      </p:sp>
      <p:sp>
        <p:nvSpPr>
          <p:cNvPr id="6" name="Textplatzhalter 7"/>
          <p:cNvSpPr txBox="1"/>
          <p:nvPr/>
        </p:nvSpPr>
        <p:spPr>
          <a:xfrm>
            <a:off x="289987" y="6384179"/>
            <a:ext cx="11662672" cy="42545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/>
          <a:p>
            <a:pPr marL="0" marR="0" lvl="0" indent="0" algn="l" defTabSz="914400" rtl="0" fontAlgn="auto" hangingPunct="1">
              <a:lnSpc>
                <a:spcPts val="96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​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800" b="1" i="0" u="none" strike="noStrike" kern="1200" cap="all" spc="0" baseline="0" dirty="0" err="1">
                <a:solidFill>
                  <a:srgbClr val="000000"/>
                </a:solidFill>
                <a:uFillTx/>
                <a:latin typeface="Arial" pitchFamily="34"/>
                <a:ea typeface=""/>
                <a:cs typeface="Arial" pitchFamily="34"/>
              </a:rPr>
              <a:t>Université</a:t>
            </a:r>
            <a:r>
              <a:rPr lang="de-DE" sz="800" b="1" i="0" u="none" strike="noStrike" kern="1200" cap="all" spc="0" baseline="0" dirty="0">
                <a:solidFill>
                  <a:srgbClr val="000000"/>
                </a:solidFill>
                <a:uFillTx/>
                <a:latin typeface="Arial" pitchFamily="34"/>
                <a:ea typeface=""/>
                <a:cs typeface="Arial" pitchFamily="34"/>
              </a:rPr>
              <a:t> de </a:t>
            </a:r>
            <a:r>
              <a:rPr lang="de-DE" sz="800" b="1" i="0" u="none" strike="noStrike" kern="1200" cap="all" spc="0" baseline="0" dirty="0" err="1">
                <a:solidFill>
                  <a:srgbClr val="000000"/>
                </a:solidFill>
                <a:uFillTx/>
                <a:latin typeface="Arial" pitchFamily="34"/>
                <a:ea typeface=""/>
                <a:cs typeface="Arial" pitchFamily="34"/>
              </a:rPr>
              <a:t>fribourg</a:t>
            </a:r>
            <a:r>
              <a:rPr lang="de-DE" sz="800" b="1" i="0" u="none" strike="noStrike" kern="1200" cap="all" spc="0" baseline="0" dirty="0">
                <a:solidFill>
                  <a:srgbClr val="000000"/>
                </a:solidFill>
                <a:uFillTx/>
                <a:latin typeface="Arial" pitchFamily="34"/>
                <a:ea typeface=""/>
                <a:cs typeface="Arial" pitchFamily="34"/>
              </a:rPr>
              <a:t> / Universität Freiburg </a:t>
            </a:r>
            <a:r>
              <a:rPr lang="de-DE" sz="8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ea typeface=""/>
                <a:cs typeface="Arial" pitchFamily="34"/>
              </a:rPr>
              <a:t> | </a:t>
            </a:r>
            <a:r>
              <a:rPr lang="de-DE" sz="800" b="0" i="0" u="none" strike="noStrike" kern="1200" cap="all" spc="0" baseline="0" dirty="0">
                <a:solidFill>
                  <a:srgbClr val="000000"/>
                </a:solidFill>
                <a:uFillTx/>
                <a:latin typeface="Arial" pitchFamily="34"/>
                <a:ea typeface=""/>
                <a:cs typeface="Arial" pitchFamily="34"/>
              </a:rPr>
              <a:t> FACULTÉ DES</a:t>
            </a:r>
            <a:r>
              <a:rPr lang="de-DE" sz="8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ea typeface=""/>
                <a:cs typeface="Arial" pitchFamily="34"/>
              </a:rPr>
              <a:t> SCIENCES ECONOMIQUES ET SOCIALES / WIRTSCHAFTS- UND SOZIALWISSENSCHAFTLICHE FAKULTÄT  Departement für Betriebswirtschaftslehre / Département des Sciences du Management | </a:t>
            </a:r>
            <a:r>
              <a:rPr lang="de-DE" sz="800" b="1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ea typeface=""/>
                <a:cs typeface="Arial" pitchFamily="34"/>
              </a:rPr>
              <a:t>Master </a:t>
            </a:r>
            <a:r>
              <a:rPr lang="de-DE" sz="800" b="1" i="0" u="none" strike="noStrike" kern="1200" cap="none" spc="0" baseline="0" dirty="0" err="1">
                <a:solidFill>
                  <a:srgbClr val="000000"/>
                </a:solidFill>
                <a:uFillTx/>
                <a:latin typeface="Arial" pitchFamily="34"/>
                <a:ea typeface=""/>
                <a:cs typeface="Arial" pitchFamily="34"/>
              </a:rPr>
              <a:t>Evening</a:t>
            </a:r>
            <a:r>
              <a:rPr lang="de-DE" sz="800" b="1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ea typeface=""/>
                <a:cs typeface="Arial" pitchFamily="34"/>
              </a:rPr>
              <a:t>, March 09, 2021</a:t>
            </a:r>
            <a:endParaRPr lang="de-DE" sz="800" b="0" i="0" u="none" strike="noStrike" kern="1200" cap="all" spc="0" baseline="0" dirty="0">
              <a:solidFill>
                <a:srgbClr val="000000"/>
              </a:solidFill>
              <a:uFillTx/>
              <a:latin typeface="Arial" pitchFamily="34"/>
              <a:ea typeface=""/>
              <a:cs typeface="Arial" pitchFamily="34"/>
            </a:endParaRPr>
          </a:p>
        </p:txBody>
      </p:sp>
      <p:sp>
        <p:nvSpPr>
          <p:cNvPr id="7" name="Foliennummernplatzhalter 10"/>
          <p:cNvSpPr txBox="1">
            <a:spLocks noGrp="1"/>
          </p:cNvSpPr>
          <p:nvPr>
            <p:ph type="sldNum" sz="quarter" idx="4"/>
          </p:nvPr>
        </p:nvSpPr>
        <p:spPr>
          <a:xfrm>
            <a:off x="12479999" y="5040000"/>
            <a:ext cx="2399995" cy="2159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>
            <a:lvl1pPr marL="0" marR="0" lvl="0" indent="0" algn="l" defTabSz="914400" rtl="0" fontAlgn="auto" hangingPunct="1">
              <a:lnSpc>
                <a:spcPts val="96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CH" sz="800" b="0" i="0" u="none" strike="noStrike" kern="1200" cap="none" spc="0" baseline="0">
                <a:solidFill>
                  <a:srgbClr val="FFFFFF"/>
                </a:solidFill>
                <a:uFillTx/>
                <a:latin typeface="Arial" pitchFamily="34"/>
                <a:ea typeface=""/>
                <a:cs typeface="Arial" pitchFamily="34"/>
              </a:defRPr>
            </a:lvl1pPr>
          </a:lstStyle>
          <a:p>
            <a:pPr lvl="0"/>
            <a:fld id="{6A4769DF-141D-4ED6-8C75-9DEDCD71F8A8}" type="slidenum">
              <a:t>‹N°›</a:t>
            </a:fld>
            <a:endParaRPr lang="de-CH"/>
          </a:p>
        </p:txBody>
      </p:sp>
      <p:cxnSp>
        <p:nvCxnSpPr>
          <p:cNvPr id="8" name="Gerade Verbindung 8"/>
          <p:cNvCxnSpPr/>
          <p:nvPr/>
        </p:nvCxnSpPr>
        <p:spPr>
          <a:xfrm>
            <a:off x="-15337" y="6470230"/>
            <a:ext cx="12217321" cy="0"/>
          </a:xfrm>
          <a:prstGeom prst="straightConnector1">
            <a:avLst/>
          </a:prstGeom>
          <a:noFill/>
          <a:ln w="50804">
            <a:solidFill>
              <a:srgbClr val="A0116A"/>
            </a:solidFill>
            <a:prstDash val="solid"/>
          </a:ln>
        </p:spPr>
      </p:cxnSp>
    </p:spTree>
    <p:extLst>
      <p:ext uri="{BB962C8B-B14F-4D97-AF65-F5344CB8AC3E}">
        <p14:creationId xmlns:p14="http://schemas.microsoft.com/office/powerpoint/2010/main" val="3689840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</p:sldLayoutIdLst>
  <p:txStyles>
    <p:titleStyle>
      <a:lvl1pPr marL="0" marR="0" lvl="0" indent="0" algn="l" defTabSz="914400" rtl="0" fontAlgn="auto" hangingPunct="1">
        <a:lnSpc>
          <a:spcPts val="2700"/>
        </a:lnSpc>
        <a:spcBef>
          <a:spcPts val="0"/>
        </a:spcBef>
        <a:spcAft>
          <a:spcPts val="0"/>
        </a:spcAft>
        <a:buNone/>
        <a:tabLst/>
        <a:defRPr lang="de-DE" sz="2000" b="1" i="0" u="none" strike="noStrike" kern="1200" cap="all" spc="0" baseline="0">
          <a:solidFill>
            <a:srgbClr val="0A3859"/>
          </a:solidFill>
          <a:uFillTx/>
          <a:latin typeface="Arial" pitchFamily="34"/>
          <a:ea typeface=""/>
          <a:cs typeface="Arial" pitchFamily="34"/>
        </a:defRPr>
      </a:lvl1pPr>
    </p:titleStyle>
    <p:bodyStyle>
      <a:lvl1pPr marL="0" marR="0" lvl="0" indent="0" algn="l" defTabSz="914400" rtl="0" fontAlgn="auto" hangingPunct="1">
        <a:lnSpc>
          <a:spcPts val="2700"/>
        </a:lnSpc>
        <a:spcBef>
          <a:spcPts val="0"/>
        </a:spcBef>
        <a:spcAft>
          <a:spcPts val="0"/>
        </a:spcAft>
        <a:buSzPct val="100000"/>
        <a:buFont typeface="Arial" pitchFamily="34"/>
        <a:buChar char="​"/>
        <a:tabLst/>
        <a:defRPr lang="de-DE" sz="2000" b="0" i="0" u="none" strike="noStrike" kern="1200" cap="none" spc="0" baseline="0">
          <a:solidFill>
            <a:srgbClr val="000000"/>
          </a:solidFill>
          <a:uFillTx/>
          <a:latin typeface="Arial" pitchFamily="34"/>
          <a:ea typeface=""/>
          <a:cs typeface="Arial" pitchFamily="34"/>
        </a:defRPr>
      </a:lvl1pPr>
      <a:lvl2pPr marL="0" marR="0" lvl="1" indent="0" algn="l" defTabSz="914400" rtl="0" fontAlgn="auto" hangingPunct="1">
        <a:lnSpc>
          <a:spcPts val="2700"/>
        </a:lnSpc>
        <a:spcBef>
          <a:spcPts val="0"/>
        </a:spcBef>
        <a:spcAft>
          <a:spcPts val="0"/>
        </a:spcAft>
        <a:buSzPct val="100000"/>
        <a:buFont typeface="Arial" pitchFamily="34"/>
        <a:buChar char="​"/>
        <a:tabLst/>
        <a:defRPr lang="de-DE" sz="2000" b="1" i="0" u="none" strike="noStrike" kern="1200" cap="none" spc="0" baseline="0">
          <a:solidFill>
            <a:srgbClr val="000000"/>
          </a:solidFill>
          <a:uFillTx/>
          <a:latin typeface="Arial" pitchFamily="34"/>
          <a:ea typeface=""/>
          <a:cs typeface="Arial" pitchFamily="34"/>
        </a:defRPr>
      </a:lvl2pPr>
      <a:lvl3pPr marL="215999" marR="0" lvl="2" indent="-215999" algn="l" defTabSz="914400" rtl="0" fontAlgn="auto" hangingPunct="1">
        <a:lnSpc>
          <a:spcPts val="2700"/>
        </a:lnSpc>
        <a:spcBef>
          <a:spcPts val="0"/>
        </a:spcBef>
        <a:spcAft>
          <a:spcPts val="0"/>
        </a:spcAft>
        <a:buSzPct val="100000"/>
        <a:buFont typeface="Wingdings" pitchFamily="2"/>
        <a:buChar char="§"/>
        <a:tabLst/>
        <a:defRPr lang="de-DE" sz="2000" b="0" i="0" u="none" strike="noStrike" kern="1200" cap="none" spc="0" baseline="0">
          <a:solidFill>
            <a:srgbClr val="000000"/>
          </a:solidFill>
          <a:uFillTx/>
          <a:latin typeface="Arial" pitchFamily="34"/>
          <a:ea typeface=""/>
          <a:cs typeface="Arial" pitchFamily="34"/>
        </a:defRPr>
      </a:lvl3pPr>
      <a:lvl4pPr marL="0" marR="0" lvl="3" indent="0" algn="l" defTabSz="914400" rtl="0" fontAlgn="auto" hangingPunct="1">
        <a:lnSpc>
          <a:spcPts val="2700"/>
        </a:lnSpc>
        <a:spcBef>
          <a:spcPts val="0"/>
        </a:spcBef>
        <a:spcAft>
          <a:spcPts val="0"/>
        </a:spcAft>
        <a:buSzPct val="100000"/>
        <a:buFont typeface="Arial" pitchFamily="34"/>
        <a:buChar char="​"/>
        <a:tabLst/>
        <a:defRPr lang="de-DE" sz="2000" b="1" i="0" u="none" strike="noStrike" kern="1200" cap="none" spc="0" baseline="0">
          <a:solidFill>
            <a:srgbClr val="D06516"/>
          </a:solidFill>
          <a:uFillTx/>
          <a:latin typeface="Arial" pitchFamily="34"/>
          <a:ea typeface=""/>
          <a:cs typeface="Arial" pitchFamily="34"/>
        </a:defRPr>
      </a:lvl4pPr>
      <a:lvl5pPr marL="0" marR="0" lvl="4" indent="0" algn="l" defTabSz="914400" rtl="0" fontAlgn="auto" hangingPunct="1">
        <a:lnSpc>
          <a:spcPts val="2700"/>
        </a:lnSpc>
        <a:spcBef>
          <a:spcPts val="0"/>
        </a:spcBef>
        <a:spcAft>
          <a:spcPts val="0"/>
        </a:spcAft>
        <a:buSzPct val="100000"/>
        <a:buFont typeface="Arial" pitchFamily="34"/>
        <a:buChar char="​"/>
        <a:tabLst/>
        <a:defRPr lang="de-DE" sz="2000" b="1" i="0" u="none" strike="noStrike" kern="1200" cap="none" spc="0" baseline="0">
          <a:solidFill>
            <a:srgbClr val="A0116A"/>
          </a:solidFill>
          <a:uFillTx/>
          <a:latin typeface="Arial" pitchFamily="34"/>
          <a:ea typeface=""/>
          <a:cs typeface="Arial" pitchFamily="34"/>
        </a:defRPr>
      </a:lvl5pPr>
      <a:lvl6pPr marL="0" marR="0" lvl="5" indent="0" algn="l" defTabSz="914400" rtl="0" fontAlgn="auto" hangingPunct="1">
        <a:lnSpc>
          <a:spcPts val="2700"/>
        </a:lnSpc>
        <a:spcBef>
          <a:spcPts val="0"/>
        </a:spcBef>
        <a:spcAft>
          <a:spcPts val="0"/>
        </a:spcAft>
        <a:buSzPct val="100000"/>
        <a:buFont typeface="Arial" pitchFamily="34"/>
        <a:buChar char="​"/>
        <a:tabLst/>
        <a:defRPr lang="de-DE" sz="2000" b="0" i="0" u="none" strike="noStrike" kern="1200" cap="none" spc="0" baseline="0">
          <a:solidFill>
            <a:srgbClr val="000000"/>
          </a:solidFill>
          <a:uFillTx/>
          <a:latin typeface="Arial"/>
          <a:ea typeface=""/>
          <a:cs typeface=""/>
        </a:defRPr>
      </a:lvl6pPr>
      <a:lvl7pPr marL="0" marR="0" lvl="6" indent="0" algn="l" defTabSz="914400" rtl="0" fontAlgn="auto" hangingPunct="1">
        <a:lnSpc>
          <a:spcPts val="2700"/>
        </a:lnSpc>
        <a:spcBef>
          <a:spcPts val="0"/>
        </a:spcBef>
        <a:spcAft>
          <a:spcPts val="0"/>
        </a:spcAft>
        <a:buSzPct val="100000"/>
        <a:buFont typeface="Arial" pitchFamily="34"/>
        <a:buChar char="​"/>
        <a:tabLst/>
        <a:defRPr lang="de-DE" sz="2000" b="0" i="0" u="none" strike="noStrike" kern="1200" cap="none" spc="0" baseline="0">
          <a:solidFill>
            <a:srgbClr val="000000"/>
          </a:solidFill>
          <a:uFillTx/>
          <a:latin typeface="Arial"/>
          <a:ea typeface=""/>
          <a:cs typeface=""/>
        </a:defRPr>
      </a:lvl7pPr>
      <a:lvl8pPr marL="0" marR="0" lvl="7" indent="0" algn="l" defTabSz="914400" rtl="0" fontAlgn="auto" hangingPunct="1">
        <a:lnSpc>
          <a:spcPts val="2700"/>
        </a:lnSpc>
        <a:spcBef>
          <a:spcPts val="0"/>
        </a:spcBef>
        <a:spcAft>
          <a:spcPts val="0"/>
        </a:spcAft>
        <a:buSzPct val="100000"/>
        <a:buFont typeface="Arial" pitchFamily="34"/>
        <a:buChar char="​"/>
        <a:tabLst/>
        <a:defRPr lang="de-DE" sz="2000" b="0" i="0" u="none" strike="noStrike" kern="1200" cap="none" spc="0" baseline="0">
          <a:solidFill>
            <a:srgbClr val="000000"/>
          </a:solidFill>
          <a:uFillTx/>
          <a:latin typeface="Arial"/>
          <a:ea typeface=""/>
          <a:cs typeface=""/>
        </a:defRPr>
      </a:lvl8pPr>
      <a:lvl9pPr marL="0" marR="0" lvl="8" indent="0" algn="l" defTabSz="914400" rtl="0" fontAlgn="auto" hangingPunct="1">
        <a:lnSpc>
          <a:spcPts val="2700"/>
        </a:lnSpc>
        <a:spcBef>
          <a:spcPts val="0"/>
        </a:spcBef>
        <a:spcAft>
          <a:spcPts val="0"/>
        </a:spcAft>
        <a:buSzPct val="100000"/>
        <a:buFont typeface="Arial" pitchFamily="34"/>
        <a:buChar char="​"/>
        <a:tabLst/>
        <a:defRPr lang="de-DE" sz="2000" b="0" i="0" u="none" strike="noStrike" kern="1200" cap="none" spc="0" baseline="0">
          <a:solidFill>
            <a:srgbClr val="000000"/>
          </a:solidFill>
          <a:uFillTx/>
          <a:latin typeface="Arial"/>
          <a:ea typeface=""/>
          <a:cs typeface="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jpeg"/><Relationship Id="rId7" Type="http://schemas.openxmlformats.org/officeDocument/2006/relationships/image" Target="../media/image40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jpeg"/><Relationship Id="rId9" Type="http://schemas.openxmlformats.org/officeDocument/2006/relationships/image" Target="../media/image4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pn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Relationship Id="rId11" Type="http://schemas.openxmlformats.org/officeDocument/2006/relationships/image" Target="../media/image19.jpe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1"/>
          <p:cNvSpPr txBox="1">
            <a:spLocks/>
          </p:cNvSpPr>
          <p:nvPr/>
        </p:nvSpPr>
        <p:spPr>
          <a:xfrm>
            <a:off x="0" y="110384"/>
            <a:ext cx="12192000" cy="104174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2700"/>
              </a:lnSpc>
              <a:spcBef>
                <a:spcPts val="0"/>
              </a:spcBef>
              <a:spcAft>
                <a:spcPts val="2700"/>
              </a:spcAft>
              <a:buFont typeface="Arial" pitchFamily="34" charset="0"/>
              <a:buChar char="​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 algn="l" defTabSz="914400" rtl="0" eaLnBrk="1" latinLnBrk="0" hangingPunct="1">
              <a:lnSpc>
                <a:spcPts val="3200"/>
              </a:lnSpc>
              <a:spcBef>
                <a:spcPts val="0"/>
              </a:spcBef>
              <a:spcAft>
                <a:spcPts val="3200"/>
              </a:spcAft>
              <a:buFont typeface="Arial" pitchFamily="34" charset="0"/>
              <a:buChar char="​"/>
              <a:defRPr sz="3000" b="1" kern="1200" cap="all" baseline="0">
                <a:solidFill>
                  <a:srgbClr val="A0116A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 algn="l" defTabSz="914400" rtl="0" eaLnBrk="1" latinLnBrk="0" hangingPunct="1">
              <a:lnSpc>
                <a:spcPts val="3200"/>
              </a:lnSpc>
              <a:spcBef>
                <a:spcPts val="0"/>
              </a:spcBef>
              <a:spcAft>
                <a:spcPts val="3200"/>
              </a:spcAft>
              <a:buFont typeface="Arial" pitchFamily="34" charset="0"/>
              <a:buChar char="​"/>
              <a:defRPr sz="3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Font typeface="Arial" pitchFamily="34" charset="0"/>
              <a:buChar char="​"/>
              <a:defRPr sz="16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Font typeface="Arial" pitchFamily="34" charset="0"/>
              <a:buChar char="​"/>
              <a:defRPr sz="16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 algn="l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itchFamily="34" charset="0"/>
              <a:buChar char="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itchFamily="34" charset="0"/>
              <a:buChar char="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itchFamily="34" charset="0"/>
              <a:buChar char="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itchFamily="34" charset="0"/>
              <a:buChar char="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2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CH" sz="2800" b="1" i="0" u="none" strike="noStrike" kern="1200" cap="none" spc="0" normalizeH="0" baseline="0" noProof="0" dirty="0">
                <a:ln>
                  <a:noFill/>
                </a:ln>
                <a:solidFill>
                  <a:srgbClr val="A0116A"/>
                </a:solidFill>
                <a:effectLst/>
                <a:uLnTx/>
                <a:uFillTx/>
                <a:latin typeface="Arial" pitchFamily="34" charset="0"/>
                <a:ea typeface="National UniFr" panose="02000503000000020004" pitchFamily="50" charset="0"/>
                <a:cs typeface="Arial" pitchFamily="34" charset="0"/>
              </a:rPr>
              <a:t>BIENVENUE à la Faculté des SES</a:t>
            </a:r>
          </a:p>
          <a:p>
            <a:pPr marL="0" marR="0" lvl="2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CH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National UniFr" panose="02000503000000020004" pitchFamily="50" charset="0"/>
                <a:cs typeface="Arial" pitchFamily="34" charset="0"/>
              </a:rPr>
              <a:t>WILLKOMMEN an der SES-</a:t>
            </a:r>
            <a:r>
              <a:rPr kumimoji="0" lang="fr-CH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National UniFr" panose="02000503000000020004" pitchFamily="50" charset="0"/>
                <a:cs typeface="Arial" pitchFamily="34" charset="0"/>
              </a:rPr>
              <a:t>Fakultät</a:t>
            </a:r>
            <a:endParaRPr kumimoji="0" lang="fr-CH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National UniFr" panose="02000503000000020004" pitchFamily="50" charset="0"/>
              <a:cs typeface="Arial" pitchFamily="34" charset="0"/>
            </a:endParaRPr>
          </a:p>
          <a:p>
            <a:pPr marL="0" marR="0" lvl="2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CH" sz="2800" b="1" i="0" u="none" strike="noStrike" kern="1200" cap="none" spc="0" normalizeH="0" baseline="0" noProof="0" dirty="0">
              <a:ln>
                <a:noFill/>
              </a:ln>
              <a:solidFill>
                <a:srgbClr val="A0116A"/>
              </a:solidFill>
              <a:effectLst/>
              <a:uLnTx/>
              <a:uFillTx/>
              <a:latin typeface="Arial" pitchFamily="34" charset="0"/>
              <a:ea typeface="National UniFr" panose="02000503000000020004" pitchFamily="50" charset="0"/>
              <a:cs typeface="Arial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17BF1D-C60D-4E22-9F3A-29899D24D4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52128"/>
            <a:ext cx="12192000" cy="570587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6D21DF3-9D92-4E66-B0CA-5E2BCB2FABB3}"/>
              </a:ext>
            </a:extLst>
          </p:cNvPr>
          <p:cNvSpPr/>
          <p:nvPr/>
        </p:nvSpPr>
        <p:spPr>
          <a:xfrm>
            <a:off x="1991544" y="1152128"/>
            <a:ext cx="8280920" cy="5705872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fr-CH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National UniFr" panose="02000503000000020004" pitchFamily="50" charset="0"/>
              <a:cs typeface="+mn-cs"/>
            </a:endParaRPr>
          </a:p>
          <a:p>
            <a:pPr marL="428625" marR="0" lvl="2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fr-CH" sz="2000" b="1" i="0" u="none" strike="noStrike" kern="1200" cap="none" spc="0" normalizeH="0" baseline="0" noProof="0" dirty="0">
              <a:ln>
                <a:noFill/>
              </a:ln>
              <a:solidFill>
                <a:srgbClr val="A2126F"/>
              </a:solidFill>
              <a:effectLst/>
              <a:uLnTx/>
              <a:uFillTx/>
              <a:latin typeface="Arial"/>
              <a:ea typeface="National UniFr" panose="02000503000000020004" pitchFamily="50" charset="0"/>
              <a:cs typeface="+mn-cs"/>
            </a:endParaRPr>
          </a:p>
          <a:p>
            <a:pPr marL="714375" marR="0" lvl="2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C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National UniFr" panose="02000503000000020004" pitchFamily="50" charset="0"/>
                <a:cs typeface="+mn-cs"/>
              </a:rPr>
              <a:t>Pour le bon déroulement de la séance, merci de bien vouloir éteindre votre caméra et micro !</a:t>
            </a:r>
          </a:p>
          <a:p>
            <a:pPr marL="714375" marR="0" lvl="2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C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National UniFr" panose="02000503000000020004" pitchFamily="50" charset="0"/>
                <a:cs typeface="+mn-cs"/>
              </a:rPr>
              <a:t>Si vous avez des questions, veuillez les poser sur le chat de la séance TEAMS et nous nous ferons un plaisir de vous répondre</a:t>
            </a:r>
          </a:p>
          <a:p>
            <a:pPr marL="714375" marR="0" lvl="2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fr-CH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National UniFr" panose="02000503000000020004" pitchFamily="50" charset="0"/>
              <a:cs typeface="+mn-cs"/>
            </a:endParaRPr>
          </a:p>
          <a:p>
            <a:pPr marL="714375" marR="0" lvl="2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A2126F"/>
                </a:solidFill>
                <a:effectLst/>
                <a:uLnTx/>
                <a:uFillTx/>
                <a:latin typeface="Arial"/>
                <a:ea typeface="National UniFr" panose="02000503000000020004" pitchFamily="50" charset="0"/>
                <a:cs typeface="+mn-cs"/>
              </a:rPr>
              <a:t>Um einen guten Ablauf der MS-Teams-Sitzung zu gewährleisten, schalten Sie bitte Ihre Kamera und Ihr Mikrofon aus !</a:t>
            </a:r>
          </a:p>
          <a:p>
            <a:pPr marL="714375" marR="0" lvl="2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A2126F"/>
                </a:solidFill>
                <a:effectLst/>
                <a:uLnTx/>
                <a:uFillTx/>
                <a:latin typeface="Arial"/>
                <a:ea typeface="National UniFr" panose="02000503000000020004" pitchFamily="50" charset="0"/>
                <a:cs typeface="+mn-cs"/>
              </a:rPr>
              <a:t>Wenn Sie Fragen haben, stellen Sie diese bitte über den TEAMS-Chat und wir werden uns freuen, Ihnen zu antworten</a:t>
            </a:r>
            <a:endParaRPr kumimoji="0" lang="fr-CH" sz="2000" b="1" i="0" u="none" strike="noStrike" kern="1200" cap="none" spc="0" normalizeH="0" baseline="0" noProof="0" dirty="0">
              <a:ln>
                <a:noFill/>
              </a:ln>
              <a:solidFill>
                <a:srgbClr val="A2126F"/>
              </a:solidFill>
              <a:effectLst/>
              <a:uLnTx/>
              <a:uFillTx/>
              <a:latin typeface="Arial"/>
              <a:ea typeface="National UniFr" panose="02000503000000020004" pitchFamily="50" charset="0"/>
              <a:cs typeface="+mn-cs"/>
            </a:endParaRP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fr-CH" sz="800" b="0" i="0" u="none" strike="noStrike" kern="1200" cap="none" spc="0" normalizeH="0" baseline="0" noProof="0" dirty="0">
              <a:ln>
                <a:noFill/>
              </a:ln>
              <a:solidFill>
                <a:srgbClr val="A0116A"/>
              </a:solidFill>
              <a:effectLst/>
              <a:uLnTx/>
              <a:uFillTx/>
              <a:latin typeface="Arial"/>
              <a:ea typeface="National UniFr" panose="02000503000000020004" pitchFamily="50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92083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819400" y="405826"/>
            <a:ext cx="774065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7188" indent="-357188">
              <a:defRPr sz="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de-DE" altLang="fr-FR" b="1" dirty="0" err="1">
                <a:solidFill>
                  <a:srgbClr val="A0116A"/>
                </a:solidFill>
              </a:rPr>
              <a:t>Why</a:t>
            </a:r>
            <a:r>
              <a:rPr lang="de-DE" altLang="fr-FR" b="1" dirty="0">
                <a:solidFill>
                  <a:srgbClr val="A0116A"/>
                </a:solidFill>
              </a:rPr>
              <a:t> </a:t>
            </a:r>
            <a:r>
              <a:rPr lang="de-DE" altLang="fr-FR" b="1" dirty="0" err="1">
                <a:solidFill>
                  <a:srgbClr val="A0116A"/>
                </a:solidFill>
              </a:rPr>
              <a:t>doing</a:t>
            </a:r>
            <a:r>
              <a:rPr lang="de-DE" altLang="fr-FR" b="1" dirty="0">
                <a:solidFill>
                  <a:srgbClr val="A0116A"/>
                </a:solidFill>
              </a:rPr>
              <a:t> </a:t>
            </a:r>
            <a:r>
              <a:rPr lang="de-DE" altLang="fr-FR" b="1" dirty="0" err="1">
                <a:solidFill>
                  <a:srgbClr val="A0116A"/>
                </a:solidFill>
              </a:rPr>
              <a:t>your</a:t>
            </a:r>
            <a:r>
              <a:rPr lang="de-DE" altLang="fr-FR" b="1" dirty="0">
                <a:solidFill>
                  <a:srgbClr val="A0116A"/>
                </a:solidFill>
              </a:rPr>
              <a:t> Master in Management in Fribourg?</a:t>
            </a:r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BE29D663-FC71-449C-A71F-EADA9AF7CAA2}"/>
              </a:ext>
            </a:extLst>
          </p:cNvPr>
          <p:cNvGrpSpPr/>
          <p:nvPr/>
        </p:nvGrpSpPr>
        <p:grpSpPr>
          <a:xfrm>
            <a:off x="1495518" y="1844824"/>
            <a:ext cx="4312450" cy="1223768"/>
            <a:chOff x="-28482" y="1844824"/>
            <a:chExt cx="4312450" cy="1223768"/>
          </a:xfrm>
        </p:grpSpPr>
        <p:sp>
          <p:nvSpPr>
            <p:cNvPr id="30" name="AutoShape 8"/>
            <p:cNvSpPr>
              <a:spLocks noChangeArrowheads="1"/>
            </p:cNvSpPr>
            <p:nvPr/>
          </p:nvSpPr>
          <p:spPr bwMode="auto">
            <a:xfrm>
              <a:off x="363849" y="2157034"/>
              <a:ext cx="3920119" cy="606673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85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324000" tIns="10800" rIns="18000" bIns="10800" anchor="ctr"/>
            <a:lstStyle>
              <a:lvl1pPr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400" dirty="0">
                  <a:solidFill>
                    <a:prstClr val="black"/>
                  </a:solidFill>
                  <a:cs typeface="Arial" panose="020B0604020202020204" pitchFamily="34" charset="0"/>
                </a:rPr>
                <a:t>International </a:t>
              </a:r>
              <a:r>
                <a:rPr lang="de-DE" sz="1400" dirty="0" err="1">
                  <a:solidFill>
                    <a:prstClr val="black"/>
                  </a:solidFill>
                  <a:cs typeface="Arial" panose="020B0604020202020204" pitchFamily="34" charset="0"/>
                </a:rPr>
                <a:t>research</a:t>
              </a:r>
              <a:r>
                <a:rPr lang="de-DE" sz="1400" dirty="0">
                  <a:solidFill>
                    <a:prstClr val="black"/>
                  </a:solidFill>
                  <a:cs typeface="Arial" panose="020B0604020202020204" pitchFamily="34" charset="0"/>
                </a:rPr>
                <a:t> </a:t>
              </a:r>
              <a:r>
                <a:rPr lang="de-DE" sz="1400" b="0" dirty="0" err="1">
                  <a:solidFill>
                    <a:prstClr val="black"/>
                  </a:solidFill>
                  <a:cs typeface="Arial" panose="020B0604020202020204" pitchFamily="34" charset="0"/>
                </a:rPr>
                <a:t>that</a:t>
              </a:r>
              <a:r>
                <a:rPr lang="de-DE" sz="1400" b="0" dirty="0">
                  <a:solidFill>
                    <a:prstClr val="black"/>
                  </a:solidFill>
                  <a:cs typeface="Arial" panose="020B0604020202020204" pitchFamily="34" charset="0"/>
                </a:rPr>
                <a:t> </a:t>
              </a:r>
              <a:r>
                <a:rPr lang="de-DE" sz="1400" b="0" dirty="0" err="1">
                  <a:solidFill>
                    <a:prstClr val="black"/>
                  </a:solidFill>
                  <a:cs typeface="Arial" panose="020B0604020202020204" pitchFamily="34" charset="0"/>
                </a:rPr>
                <a:t>is</a:t>
              </a:r>
              <a:r>
                <a:rPr lang="de-DE" sz="1400" b="0" dirty="0">
                  <a:solidFill>
                    <a:prstClr val="black"/>
                  </a:solidFill>
                  <a:cs typeface="Arial" panose="020B0604020202020204" pitchFamily="34" charset="0"/>
                </a:rPr>
                <a:t> </a:t>
              </a:r>
              <a:r>
                <a:rPr lang="de-DE" sz="1400" b="0" dirty="0" err="1">
                  <a:solidFill>
                    <a:prstClr val="black"/>
                  </a:solidFill>
                  <a:cs typeface="Arial" panose="020B0604020202020204" pitchFamily="34" charset="0"/>
                </a:rPr>
                <a:t>continuously</a:t>
              </a:r>
              <a:r>
                <a:rPr lang="de-DE" sz="1400" b="0" dirty="0">
                  <a:solidFill>
                    <a:prstClr val="black"/>
                  </a:solidFill>
                  <a:cs typeface="Arial" panose="020B0604020202020204" pitchFamily="34" charset="0"/>
                </a:rPr>
                <a:t> </a:t>
              </a:r>
              <a:r>
                <a:rPr lang="de-DE" sz="1400" b="0" dirty="0" err="1">
                  <a:solidFill>
                    <a:prstClr val="black"/>
                  </a:solidFill>
                  <a:cs typeface="Arial" panose="020B0604020202020204" pitchFamily="34" charset="0"/>
                </a:rPr>
                <a:t>integrated</a:t>
              </a:r>
              <a:r>
                <a:rPr lang="de-DE" sz="1400" b="0" dirty="0">
                  <a:solidFill>
                    <a:prstClr val="black"/>
                  </a:solidFill>
                  <a:cs typeface="Arial" panose="020B0604020202020204" pitchFamily="34" charset="0"/>
                </a:rPr>
                <a:t> in </a:t>
              </a:r>
              <a:r>
                <a:rPr lang="de-DE" sz="1400" b="0" dirty="0" err="1">
                  <a:solidFill>
                    <a:prstClr val="black"/>
                  </a:solidFill>
                  <a:cs typeface="Arial" panose="020B0604020202020204" pitchFamily="34" charset="0"/>
                </a:rPr>
                <a:t>the</a:t>
              </a:r>
              <a:r>
                <a:rPr lang="de-DE" sz="1400" b="0" dirty="0">
                  <a:solidFill>
                    <a:prstClr val="black"/>
                  </a:solidFill>
                  <a:cs typeface="Arial" panose="020B0604020202020204" pitchFamily="34" charset="0"/>
                </a:rPr>
                <a:t> </a:t>
              </a:r>
              <a:r>
                <a:rPr lang="de-DE" sz="1400" b="0" dirty="0" err="1">
                  <a:solidFill>
                    <a:prstClr val="black"/>
                  </a:solidFill>
                  <a:cs typeface="Arial" panose="020B0604020202020204" pitchFamily="34" charset="0"/>
                </a:rPr>
                <a:t>master</a:t>
              </a:r>
              <a:r>
                <a:rPr lang="de-DE" sz="1400" b="0" dirty="0">
                  <a:solidFill>
                    <a:prstClr val="black"/>
                  </a:solidFill>
                  <a:cs typeface="Arial" panose="020B0604020202020204" pitchFamily="34" charset="0"/>
                </a:rPr>
                <a:t> </a:t>
              </a:r>
              <a:r>
                <a:rPr lang="de-DE" sz="1400" b="0" dirty="0" err="1">
                  <a:solidFill>
                    <a:prstClr val="black"/>
                  </a:solidFill>
                  <a:cs typeface="Arial" panose="020B0604020202020204" pitchFamily="34" charset="0"/>
                </a:rPr>
                <a:t>courses</a:t>
              </a:r>
              <a:endParaRPr lang="de-DE" sz="1400" b="0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1" name="Text Box 20"/>
            <p:cNvSpPr txBox="1">
              <a:spLocks noChangeArrowheads="1"/>
            </p:cNvSpPr>
            <p:nvPr/>
          </p:nvSpPr>
          <p:spPr bwMode="auto">
            <a:xfrm>
              <a:off x="-28482" y="1844824"/>
              <a:ext cx="1043931" cy="1223768"/>
            </a:xfrm>
            <a:prstGeom prst="rect">
              <a:avLst/>
            </a:prstGeom>
            <a:noFill/>
            <a:ln>
              <a:noFill/>
            </a:ln>
          </p:spPr>
          <p:txBody>
            <a:bodyPr lIns="18000" tIns="18000" rIns="18000" bIns="18000"/>
            <a:lstStyle>
              <a:lvl1pPr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fr-FR" sz="6000" b="0" dirty="0">
                  <a:solidFill>
                    <a:srgbClr val="A0116A"/>
                  </a:solidFill>
                  <a:sym typeface="Wingdings" panose="05000000000000000000" pitchFamily="2" charset="2"/>
                </a:rPr>
                <a:t></a:t>
              </a:r>
            </a:p>
          </p:txBody>
        </p:sp>
      </p:grp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31C0C5A4-4B3E-43C8-A3F1-7199757F854D}"/>
              </a:ext>
            </a:extLst>
          </p:cNvPr>
          <p:cNvGrpSpPr/>
          <p:nvPr/>
        </p:nvGrpSpPr>
        <p:grpSpPr>
          <a:xfrm>
            <a:off x="6096000" y="1845192"/>
            <a:ext cx="4320480" cy="1223768"/>
            <a:chOff x="4572000" y="1845192"/>
            <a:chExt cx="4320480" cy="1223768"/>
          </a:xfrm>
        </p:grpSpPr>
        <p:sp>
          <p:nvSpPr>
            <p:cNvPr id="32" name="AutoShape 8"/>
            <p:cNvSpPr>
              <a:spLocks noChangeArrowheads="1"/>
            </p:cNvSpPr>
            <p:nvPr/>
          </p:nvSpPr>
          <p:spPr bwMode="auto">
            <a:xfrm>
              <a:off x="4972361" y="2165660"/>
              <a:ext cx="3920119" cy="606673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85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324000" tIns="10800" rIns="18000" bIns="10800" anchor="ctr"/>
            <a:lstStyle>
              <a:lvl1pPr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400" dirty="0" err="1">
                  <a:solidFill>
                    <a:prstClr val="black"/>
                  </a:solidFill>
                  <a:cs typeface="Arial" panose="020B0604020202020204" pitchFamily="34" charset="0"/>
                </a:rPr>
                <a:t>Studying</a:t>
              </a:r>
              <a:r>
                <a:rPr lang="de-DE" sz="1400" dirty="0">
                  <a:solidFill>
                    <a:prstClr val="black"/>
                  </a:solidFill>
                  <a:cs typeface="Arial" panose="020B0604020202020204" pitchFamily="34" charset="0"/>
                </a:rPr>
                <a:t> in 3 </a:t>
              </a:r>
              <a:r>
                <a:rPr lang="de-DE" sz="1400" dirty="0" err="1">
                  <a:solidFill>
                    <a:prstClr val="black"/>
                  </a:solidFill>
                  <a:cs typeface="Arial" panose="020B0604020202020204" pitchFamily="34" charset="0"/>
                </a:rPr>
                <a:t>languages</a:t>
              </a:r>
              <a:r>
                <a:rPr lang="de-DE" sz="1400" dirty="0">
                  <a:solidFill>
                    <a:prstClr val="black"/>
                  </a:solidFill>
                  <a:cs typeface="Arial" panose="020B0604020202020204" pitchFamily="34" charset="0"/>
                </a:rPr>
                <a:t>: </a:t>
              </a:r>
              <a:r>
                <a:rPr lang="de-DE" sz="1400" b="0" dirty="0" err="1">
                  <a:solidFill>
                    <a:prstClr val="black"/>
                  </a:solidFill>
                  <a:cs typeface="Arial" panose="020B0604020202020204" pitchFamily="34" charset="0"/>
                </a:rPr>
                <a:t>master</a:t>
              </a:r>
              <a:r>
                <a:rPr lang="de-DE" sz="1400" b="0" dirty="0">
                  <a:solidFill>
                    <a:prstClr val="black"/>
                  </a:solidFill>
                  <a:cs typeface="Arial" panose="020B0604020202020204" pitchFamily="34" charset="0"/>
                </a:rPr>
                <a:t> </a:t>
              </a:r>
              <a:r>
                <a:rPr lang="de-DE" sz="1400" b="0" dirty="0" err="1">
                  <a:solidFill>
                    <a:prstClr val="black"/>
                  </a:solidFill>
                  <a:cs typeface="Arial" panose="020B0604020202020204" pitchFamily="34" charset="0"/>
                </a:rPr>
                <a:t>courses</a:t>
              </a:r>
              <a:r>
                <a:rPr lang="de-DE" sz="1400" b="0" dirty="0">
                  <a:solidFill>
                    <a:prstClr val="black"/>
                  </a:solidFill>
                  <a:cs typeface="Arial" panose="020B0604020202020204" pitchFamily="34" charset="0"/>
                </a:rPr>
                <a:t> in German, French, </a:t>
              </a:r>
              <a:r>
                <a:rPr lang="de-DE" sz="1400" b="0" dirty="0" err="1">
                  <a:solidFill>
                    <a:prstClr val="black"/>
                  </a:solidFill>
                  <a:cs typeface="Arial" panose="020B0604020202020204" pitchFamily="34" charset="0"/>
                </a:rPr>
                <a:t>and</a:t>
              </a:r>
              <a:r>
                <a:rPr lang="de-DE" sz="1400" b="0" dirty="0">
                  <a:solidFill>
                    <a:prstClr val="black"/>
                  </a:solidFill>
                  <a:cs typeface="Arial" panose="020B0604020202020204" pitchFamily="34" charset="0"/>
                </a:rPr>
                <a:t> English</a:t>
              </a:r>
            </a:p>
          </p:txBody>
        </p:sp>
        <p:sp>
          <p:nvSpPr>
            <p:cNvPr id="33" name="Text Box 20"/>
            <p:cNvSpPr txBox="1">
              <a:spLocks noChangeArrowheads="1"/>
            </p:cNvSpPr>
            <p:nvPr/>
          </p:nvSpPr>
          <p:spPr bwMode="auto">
            <a:xfrm>
              <a:off x="4572000" y="1845192"/>
              <a:ext cx="1043931" cy="1223768"/>
            </a:xfrm>
            <a:prstGeom prst="rect">
              <a:avLst/>
            </a:prstGeom>
            <a:noFill/>
            <a:ln>
              <a:noFill/>
            </a:ln>
          </p:spPr>
          <p:txBody>
            <a:bodyPr lIns="18000" tIns="18000" rIns="18000" bIns="18000"/>
            <a:lstStyle>
              <a:lvl1pPr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fr-FR" sz="6000" b="0" dirty="0">
                  <a:solidFill>
                    <a:srgbClr val="A0116A"/>
                  </a:solidFill>
                  <a:sym typeface="Wingdings" panose="05000000000000000000" pitchFamily="2" charset="2"/>
                </a:rPr>
                <a:t></a:t>
              </a:r>
            </a:p>
          </p:txBody>
        </p:sp>
      </p:grp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18CBBE97-9593-441B-8846-EC1FC769E6BA}"/>
              </a:ext>
            </a:extLst>
          </p:cNvPr>
          <p:cNvGrpSpPr/>
          <p:nvPr/>
        </p:nvGrpSpPr>
        <p:grpSpPr>
          <a:xfrm>
            <a:off x="1487488" y="2856304"/>
            <a:ext cx="4320480" cy="1223768"/>
            <a:chOff x="-36512" y="2925312"/>
            <a:chExt cx="4320480" cy="1223768"/>
          </a:xfrm>
        </p:grpSpPr>
        <p:sp>
          <p:nvSpPr>
            <p:cNvPr id="34" name="AutoShape 8"/>
            <p:cNvSpPr>
              <a:spLocks noChangeArrowheads="1"/>
            </p:cNvSpPr>
            <p:nvPr/>
          </p:nvSpPr>
          <p:spPr bwMode="auto">
            <a:xfrm>
              <a:off x="363849" y="3211276"/>
              <a:ext cx="3920119" cy="606673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85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324000" tIns="10800" rIns="18000" bIns="10800" anchor="ctr"/>
            <a:lstStyle>
              <a:lvl1pPr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400" dirty="0" err="1">
                  <a:solidFill>
                    <a:prstClr val="black"/>
                  </a:solidFill>
                  <a:cs typeface="Arial" panose="020B0604020202020204" pitchFamily="34" charset="0"/>
                </a:rPr>
                <a:t>Cooperation</a:t>
              </a:r>
              <a:r>
                <a:rPr lang="de-DE" sz="1400" dirty="0">
                  <a:solidFill>
                    <a:prstClr val="black"/>
                  </a:solidFill>
                  <a:cs typeface="Arial" panose="020B0604020202020204" pitchFamily="34" charset="0"/>
                </a:rPr>
                <a:t> </a:t>
              </a:r>
              <a:r>
                <a:rPr lang="de-DE" sz="1400" dirty="0" err="1">
                  <a:solidFill>
                    <a:prstClr val="black"/>
                  </a:solidFill>
                  <a:cs typeface="Arial" panose="020B0604020202020204" pitchFamily="34" charset="0"/>
                </a:rPr>
                <a:t>with</a:t>
              </a:r>
              <a:r>
                <a:rPr lang="de-DE" sz="1400" dirty="0">
                  <a:solidFill>
                    <a:prstClr val="black"/>
                  </a:solidFill>
                  <a:cs typeface="Arial" panose="020B0604020202020204" pitchFamily="34" charset="0"/>
                </a:rPr>
                <a:t> </a:t>
              </a:r>
              <a:r>
                <a:rPr lang="de-DE" sz="1400" dirty="0" err="1">
                  <a:solidFill>
                    <a:prstClr val="black"/>
                  </a:solidFill>
                  <a:cs typeface="Arial" panose="020B0604020202020204" pitchFamily="34" charset="0"/>
                </a:rPr>
                <a:t>companies</a:t>
              </a:r>
              <a:r>
                <a:rPr lang="de-DE" sz="1400" dirty="0">
                  <a:solidFill>
                    <a:prstClr val="black"/>
                  </a:solidFill>
                  <a:cs typeface="Arial" panose="020B0604020202020204" pitchFamily="34" charset="0"/>
                </a:rPr>
                <a:t>: </a:t>
              </a:r>
              <a:r>
                <a:rPr lang="de-DE" sz="1400" b="0" dirty="0" err="1">
                  <a:solidFill>
                    <a:prstClr val="black"/>
                  </a:solidFill>
                  <a:cs typeface="Arial" panose="020B0604020202020204" pitchFamily="34" charset="0"/>
                </a:rPr>
                <a:t>projects</a:t>
              </a:r>
              <a:r>
                <a:rPr lang="de-DE" sz="1400" b="0" dirty="0">
                  <a:solidFill>
                    <a:prstClr val="black"/>
                  </a:solidFill>
                  <a:cs typeface="Arial" panose="020B0604020202020204" pitchFamily="34" charset="0"/>
                </a:rPr>
                <a:t>, </a:t>
              </a:r>
              <a:r>
                <a:rPr lang="de-DE" sz="1400" b="0" dirty="0" err="1">
                  <a:solidFill>
                    <a:prstClr val="black"/>
                  </a:solidFill>
                  <a:cs typeface="Arial" panose="020B0604020202020204" pitchFamily="34" charset="0"/>
                </a:rPr>
                <a:t>guest</a:t>
              </a:r>
              <a:r>
                <a:rPr lang="de-DE" sz="1400" b="0" dirty="0">
                  <a:solidFill>
                    <a:prstClr val="black"/>
                  </a:solidFill>
                  <a:cs typeface="Arial" panose="020B0604020202020204" pitchFamily="34" charset="0"/>
                </a:rPr>
                <a:t> </a:t>
              </a:r>
              <a:r>
                <a:rPr lang="de-DE" sz="1400" b="0" dirty="0" err="1">
                  <a:solidFill>
                    <a:prstClr val="black"/>
                  </a:solidFill>
                  <a:cs typeface="Arial" panose="020B0604020202020204" pitchFamily="34" charset="0"/>
                </a:rPr>
                <a:t>speaker</a:t>
              </a:r>
              <a:r>
                <a:rPr lang="de-DE" sz="1400" b="0" dirty="0">
                  <a:solidFill>
                    <a:prstClr val="black"/>
                  </a:solidFill>
                  <a:cs typeface="Arial" panose="020B0604020202020204" pitchFamily="34" charset="0"/>
                </a:rPr>
                <a:t> </a:t>
              </a:r>
              <a:r>
                <a:rPr lang="de-DE" sz="1400" b="0" dirty="0" err="1">
                  <a:solidFill>
                    <a:prstClr val="black"/>
                  </a:solidFill>
                  <a:cs typeface="Arial" panose="020B0604020202020204" pitchFamily="34" charset="0"/>
                </a:rPr>
                <a:t>presentations</a:t>
              </a:r>
              <a:r>
                <a:rPr lang="de-DE" sz="1400" b="0" dirty="0">
                  <a:solidFill>
                    <a:prstClr val="black"/>
                  </a:solidFill>
                  <a:cs typeface="Arial" panose="020B0604020202020204" pitchFamily="34" charset="0"/>
                </a:rPr>
                <a:t> in </a:t>
              </a:r>
              <a:r>
                <a:rPr lang="de-DE" sz="1400" b="0" dirty="0" err="1">
                  <a:solidFill>
                    <a:prstClr val="black"/>
                  </a:solidFill>
                  <a:cs typeface="Arial" panose="020B0604020202020204" pitchFamily="34" charset="0"/>
                </a:rPr>
                <a:t>the</a:t>
              </a:r>
              <a:r>
                <a:rPr lang="de-DE" sz="1400" b="0" dirty="0">
                  <a:solidFill>
                    <a:prstClr val="black"/>
                  </a:solidFill>
                  <a:cs typeface="Arial" panose="020B0604020202020204" pitchFamily="34" charset="0"/>
                </a:rPr>
                <a:t> </a:t>
              </a:r>
              <a:r>
                <a:rPr lang="de-DE" sz="1400" b="0" dirty="0" err="1">
                  <a:solidFill>
                    <a:prstClr val="black"/>
                  </a:solidFill>
                  <a:cs typeface="Arial" panose="020B0604020202020204" pitchFamily="34" charset="0"/>
                </a:rPr>
                <a:t>courses</a:t>
              </a:r>
              <a:endParaRPr lang="de-DE" sz="1400" b="0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5" name="Text Box 20"/>
            <p:cNvSpPr txBox="1">
              <a:spLocks noChangeArrowheads="1"/>
            </p:cNvSpPr>
            <p:nvPr/>
          </p:nvSpPr>
          <p:spPr bwMode="auto">
            <a:xfrm>
              <a:off x="-36512" y="2925312"/>
              <a:ext cx="1043931" cy="1223768"/>
            </a:xfrm>
            <a:prstGeom prst="rect">
              <a:avLst/>
            </a:prstGeom>
            <a:noFill/>
            <a:ln>
              <a:noFill/>
            </a:ln>
          </p:spPr>
          <p:txBody>
            <a:bodyPr lIns="18000" tIns="18000" rIns="18000" bIns="18000"/>
            <a:lstStyle>
              <a:lvl1pPr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fr-FR" sz="6000" b="0" dirty="0">
                  <a:solidFill>
                    <a:srgbClr val="A0116A"/>
                  </a:solidFill>
                  <a:sym typeface="Wingdings" panose="05000000000000000000" pitchFamily="2" charset="2"/>
                </a:rPr>
                <a:t></a:t>
              </a:r>
            </a:p>
          </p:txBody>
        </p:sp>
      </p:grp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8238921E-65CD-4787-A0E7-271CCF65364C}"/>
              </a:ext>
            </a:extLst>
          </p:cNvPr>
          <p:cNvGrpSpPr/>
          <p:nvPr/>
        </p:nvGrpSpPr>
        <p:grpSpPr>
          <a:xfrm>
            <a:off x="6096000" y="2856304"/>
            <a:ext cx="4320480" cy="1223768"/>
            <a:chOff x="4572000" y="2925312"/>
            <a:chExt cx="4320480" cy="1223768"/>
          </a:xfrm>
        </p:grpSpPr>
        <p:sp>
          <p:nvSpPr>
            <p:cNvPr id="36" name="AutoShape 8"/>
            <p:cNvSpPr>
              <a:spLocks noChangeArrowheads="1"/>
            </p:cNvSpPr>
            <p:nvPr/>
          </p:nvSpPr>
          <p:spPr bwMode="auto">
            <a:xfrm>
              <a:off x="4972361" y="3219902"/>
              <a:ext cx="3920119" cy="606673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85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324000" tIns="10800" rIns="18000" bIns="10800" anchor="ctr"/>
            <a:lstStyle>
              <a:lvl1pPr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400" dirty="0" err="1">
                  <a:solidFill>
                    <a:prstClr val="black"/>
                  </a:solidFill>
                  <a:cs typeface="Arial" panose="020B0604020202020204" pitchFamily="34" charset="0"/>
                </a:rPr>
                <a:t>Intercultural</a:t>
              </a:r>
              <a:r>
                <a:rPr lang="de-DE" sz="1400" dirty="0">
                  <a:solidFill>
                    <a:prstClr val="black"/>
                  </a:solidFill>
                  <a:cs typeface="Arial" panose="020B0604020202020204" pitchFamily="34" charset="0"/>
                </a:rPr>
                <a:t> </a:t>
              </a:r>
              <a:r>
                <a:rPr lang="de-DE" sz="1400" dirty="0" err="1">
                  <a:solidFill>
                    <a:prstClr val="black"/>
                  </a:solidFill>
                  <a:cs typeface="Arial" panose="020B0604020202020204" pitchFamily="34" charset="0"/>
                </a:rPr>
                <a:t>experience</a:t>
              </a:r>
              <a:r>
                <a:rPr lang="de-DE" sz="1400" dirty="0">
                  <a:solidFill>
                    <a:prstClr val="black"/>
                  </a:solidFill>
                  <a:cs typeface="Arial" panose="020B0604020202020204" pitchFamily="34" charset="0"/>
                </a:rPr>
                <a:t>: </a:t>
              </a:r>
              <a:r>
                <a:rPr lang="de-DE" sz="1400" b="0" dirty="0" err="1">
                  <a:solidFill>
                    <a:prstClr val="black"/>
                  </a:solidFill>
                  <a:cs typeface="Arial" panose="020B0604020202020204" pitchFamily="34" charset="0"/>
                </a:rPr>
                <a:t>students</a:t>
              </a:r>
              <a:r>
                <a:rPr lang="de-DE" sz="1400" b="0" dirty="0">
                  <a:solidFill>
                    <a:prstClr val="black"/>
                  </a:solidFill>
                  <a:cs typeface="Arial" panose="020B0604020202020204" pitchFamily="34" charset="0"/>
                </a:rPr>
                <a:t> </a:t>
              </a:r>
              <a:r>
                <a:rPr lang="de-DE" sz="1400" b="0" dirty="0" err="1">
                  <a:solidFill>
                    <a:prstClr val="black"/>
                  </a:solidFill>
                  <a:cs typeface="Arial" panose="020B0604020202020204" pitchFamily="34" charset="0"/>
                </a:rPr>
                <a:t>from</a:t>
              </a:r>
              <a:r>
                <a:rPr lang="de-DE" sz="1400" b="0" dirty="0">
                  <a:solidFill>
                    <a:prstClr val="black"/>
                  </a:solidFill>
                  <a:cs typeface="Arial" panose="020B0604020202020204" pitchFamily="34" charset="0"/>
                </a:rPr>
                <a:t> </a:t>
              </a:r>
              <a:r>
                <a:rPr lang="de-DE" sz="1400" b="0" dirty="0" err="1">
                  <a:solidFill>
                    <a:prstClr val="black"/>
                  </a:solidFill>
                  <a:cs typeface="Arial" panose="020B0604020202020204" pitchFamily="34" charset="0"/>
                </a:rPr>
                <a:t>more</a:t>
              </a:r>
              <a:r>
                <a:rPr lang="de-DE" sz="1400" b="0" dirty="0">
                  <a:solidFill>
                    <a:prstClr val="black"/>
                  </a:solidFill>
                  <a:cs typeface="Arial" panose="020B0604020202020204" pitchFamily="34" charset="0"/>
                </a:rPr>
                <a:t> </a:t>
              </a:r>
              <a:r>
                <a:rPr lang="de-DE" sz="1400" b="0" dirty="0" err="1">
                  <a:solidFill>
                    <a:prstClr val="black"/>
                  </a:solidFill>
                  <a:cs typeface="Arial" panose="020B0604020202020204" pitchFamily="34" charset="0"/>
                </a:rPr>
                <a:t>than</a:t>
              </a:r>
              <a:r>
                <a:rPr lang="de-DE" sz="1400" b="0" dirty="0">
                  <a:solidFill>
                    <a:prstClr val="black"/>
                  </a:solidFill>
                  <a:cs typeface="Arial" panose="020B0604020202020204" pitchFamily="34" charset="0"/>
                </a:rPr>
                <a:t> 50 countries, </a:t>
              </a:r>
              <a:r>
                <a:rPr lang="de-DE" sz="1400" b="0" dirty="0" err="1">
                  <a:solidFill>
                    <a:prstClr val="black"/>
                  </a:solidFill>
                  <a:cs typeface="Arial" panose="020B0604020202020204" pitchFamily="34" charset="0"/>
                </a:rPr>
                <a:t>multicultural</a:t>
              </a:r>
              <a:r>
                <a:rPr lang="de-DE" sz="1400" b="0" dirty="0">
                  <a:solidFill>
                    <a:prstClr val="black"/>
                  </a:solidFill>
                  <a:cs typeface="Arial" panose="020B0604020202020204" pitchFamily="34" charset="0"/>
                </a:rPr>
                <a:t> </a:t>
              </a:r>
              <a:r>
                <a:rPr lang="de-DE" sz="1400" b="0" dirty="0" err="1">
                  <a:solidFill>
                    <a:prstClr val="black"/>
                  </a:solidFill>
                  <a:cs typeface="Arial" panose="020B0604020202020204" pitchFamily="34" charset="0"/>
                </a:rPr>
                <a:t>group</a:t>
              </a:r>
              <a:r>
                <a:rPr lang="de-DE" sz="1400" b="0" dirty="0">
                  <a:solidFill>
                    <a:prstClr val="black"/>
                  </a:solidFill>
                  <a:cs typeface="Arial" panose="020B0604020202020204" pitchFamily="34" charset="0"/>
                </a:rPr>
                <a:t> </a:t>
              </a:r>
              <a:r>
                <a:rPr lang="de-DE" sz="1400" b="0" dirty="0" err="1">
                  <a:solidFill>
                    <a:prstClr val="black"/>
                  </a:solidFill>
                  <a:cs typeface="Arial" panose="020B0604020202020204" pitchFamily="34" charset="0"/>
                </a:rPr>
                <a:t>work</a:t>
              </a:r>
              <a:r>
                <a:rPr lang="de-DE" sz="1400" b="0" dirty="0">
                  <a:solidFill>
                    <a:prstClr val="black"/>
                  </a:solidFill>
                  <a:cs typeface="Arial" panose="020B0604020202020204" pitchFamily="34" charset="0"/>
                </a:rPr>
                <a:t> </a:t>
              </a:r>
              <a:r>
                <a:rPr lang="de-DE" sz="1400" b="0" dirty="0" err="1">
                  <a:solidFill>
                    <a:prstClr val="black"/>
                  </a:solidFill>
                  <a:cs typeface="Arial" panose="020B0604020202020204" pitchFamily="34" charset="0"/>
                </a:rPr>
                <a:t>projects</a:t>
              </a:r>
              <a:endParaRPr lang="de-DE" sz="1400" b="0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7" name="Text Box 20"/>
            <p:cNvSpPr txBox="1">
              <a:spLocks noChangeArrowheads="1"/>
            </p:cNvSpPr>
            <p:nvPr/>
          </p:nvSpPr>
          <p:spPr bwMode="auto">
            <a:xfrm>
              <a:off x="4572000" y="2925312"/>
              <a:ext cx="1043931" cy="1223768"/>
            </a:xfrm>
            <a:prstGeom prst="rect">
              <a:avLst/>
            </a:prstGeom>
            <a:noFill/>
            <a:ln>
              <a:noFill/>
            </a:ln>
          </p:spPr>
          <p:txBody>
            <a:bodyPr lIns="18000" tIns="18000" rIns="18000" bIns="18000"/>
            <a:lstStyle>
              <a:lvl1pPr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fr-FR" sz="6000" b="0" dirty="0">
                  <a:solidFill>
                    <a:srgbClr val="A0116A"/>
                  </a:solidFill>
                  <a:sym typeface="Wingdings" panose="05000000000000000000" pitchFamily="2" charset="2"/>
                </a:rPr>
                <a:t></a:t>
              </a:r>
            </a:p>
          </p:txBody>
        </p:sp>
      </p:grp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8CB38E79-77CB-45FD-8C45-A63AEAB3D679}"/>
              </a:ext>
            </a:extLst>
          </p:cNvPr>
          <p:cNvGrpSpPr/>
          <p:nvPr/>
        </p:nvGrpSpPr>
        <p:grpSpPr>
          <a:xfrm>
            <a:off x="6096000" y="3858790"/>
            <a:ext cx="4320480" cy="1223768"/>
            <a:chOff x="4572000" y="4149448"/>
            <a:chExt cx="4320480" cy="1223768"/>
          </a:xfrm>
        </p:grpSpPr>
        <p:sp>
          <p:nvSpPr>
            <p:cNvPr id="40" name="AutoShape 8"/>
            <p:cNvSpPr>
              <a:spLocks noChangeArrowheads="1"/>
            </p:cNvSpPr>
            <p:nvPr/>
          </p:nvSpPr>
          <p:spPr bwMode="auto">
            <a:xfrm>
              <a:off x="4972361" y="4444038"/>
              <a:ext cx="3920119" cy="606673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85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324000" tIns="10800" rIns="18000" bIns="10800" anchor="ctr"/>
            <a:lstStyle>
              <a:lvl1pPr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400" dirty="0">
                  <a:solidFill>
                    <a:prstClr val="black"/>
                  </a:solidFill>
                  <a:cs typeface="Arial" panose="020B0604020202020204" pitchFamily="34" charset="0"/>
                </a:rPr>
                <a:t>International </a:t>
              </a:r>
              <a:r>
                <a:rPr lang="de-DE" sz="1400" dirty="0" err="1">
                  <a:solidFill>
                    <a:prstClr val="black"/>
                  </a:solidFill>
                  <a:cs typeface="Arial" panose="020B0604020202020204" pitchFamily="34" charset="0"/>
                </a:rPr>
                <a:t>mobility</a:t>
              </a:r>
              <a:r>
                <a:rPr lang="de-DE" sz="1400" dirty="0">
                  <a:solidFill>
                    <a:prstClr val="black"/>
                  </a:solidFill>
                  <a:cs typeface="Arial" panose="020B0604020202020204" pitchFamily="34" charset="0"/>
                </a:rPr>
                <a:t>: </a:t>
              </a:r>
              <a:r>
                <a:rPr lang="de-DE" sz="1400" b="0" dirty="0" err="1">
                  <a:solidFill>
                    <a:prstClr val="black"/>
                  </a:solidFill>
                  <a:cs typeface="Arial" panose="020B0604020202020204" pitchFamily="34" charset="0"/>
                </a:rPr>
                <a:t>attractive</a:t>
              </a:r>
              <a:r>
                <a:rPr lang="de-DE" sz="1400" b="0" dirty="0">
                  <a:solidFill>
                    <a:prstClr val="black"/>
                  </a:solidFill>
                  <a:cs typeface="Arial" panose="020B0604020202020204" pitchFamily="34" charset="0"/>
                </a:rPr>
                <a:t> </a:t>
              </a:r>
              <a:r>
                <a:rPr lang="de-DE" sz="1400" b="0" dirty="0" err="1">
                  <a:solidFill>
                    <a:prstClr val="black"/>
                  </a:solidFill>
                  <a:cs typeface="Arial" panose="020B0604020202020204" pitchFamily="34" charset="0"/>
                </a:rPr>
                <a:t>exchange</a:t>
              </a:r>
              <a:r>
                <a:rPr lang="de-DE" sz="1400" b="0" dirty="0">
                  <a:solidFill>
                    <a:prstClr val="black"/>
                  </a:solidFill>
                  <a:cs typeface="Arial" panose="020B0604020202020204" pitchFamily="34" charset="0"/>
                </a:rPr>
                <a:t> </a:t>
              </a:r>
              <a:r>
                <a:rPr lang="de-DE" sz="1400" b="0" dirty="0" err="1">
                  <a:solidFill>
                    <a:prstClr val="black"/>
                  </a:solidFill>
                  <a:cs typeface="Arial" panose="020B0604020202020204" pitchFamily="34" charset="0"/>
                </a:rPr>
                <a:t>programs</a:t>
              </a:r>
              <a:r>
                <a:rPr lang="de-DE" sz="1400" b="0" dirty="0">
                  <a:solidFill>
                    <a:prstClr val="black"/>
                  </a:solidFill>
                  <a:cs typeface="Arial" panose="020B0604020202020204" pitchFamily="34" charset="0"/>
                </a:rPr>
                <a:t>, top </a:t>
              </a:r>
              <a:r>
                <a:rPr lang="de-DE" sz="1400" b="0" dirty="0" err="1">
                  <a:solidFill>
                    <a:prstClr val="black"/>
                  </a:solidFill>
                  <a:cs typeface="Arial" panose="020B0604020202020204" pitchFamily="34" charset="0"/>
                </a:rPr>
                <a:t>destinations</a:t>
              </a:r>
              <a:r>
                <a:rPr lang="de-DE" sz="1400" b="0" dirty="0">
                  <a:solidFill>
                    <a:prstClr val="black"/>
                  </a:solidFill>
                  <a:cs typeface="Arial" panose="020B0604020202020204" pitchFamily="34" charset="0"/>
                </a:rPr>
                <a:t>, individual </a:t>
              </a:r>
              <a:r>
                <a:rPr lang="de-DE" sz="1400" b="0" dirty="0" err="1">
                  <a:solidFill>
                    <a:prstClr val="black"/>
                  </a:solidFill>
                  <a:cs typeface="Arial" panose="020B0604020202020204" pitchFamily="34" charset="0"/>
                </a:rPr>
                <a:t>sup-port</a:t>
              </a:r>
              <a:r>
                <a:rPr lang="de-DE" sz="1400" b="0" dirty="0">
                  <a:solidFill>
                    <a:prstClr val="black"/>
                  </a:solidFill>
                  <a:cs typeface="Arial" panose="020B0604020202020204" pitchFamily="34" charset="0"/>
                </a:rPr>
                <a:t>, double </a:t>
              </a:r>
              <a:r>
                <a:rPr lang="de-DE" sz="1400" b="0" dirty="0" err="1">
                  <a:solidFill>
                    <a:prstClr val="black"/>
                  </a:solidFill>
                  <a:cs typeface="Arial" panose="020B0604020202020204" pitchFamily="34" charset="0"/>
                </a:rPr>
                <a:t>degree</a:t>
              </a:r>
              <a:r>
                <a:rPr lang="de-DE" sz="1400" b="0" dirty="0">
                  <a:solidFill>
                    <a:prstClr val="black"/>
                  </a:solidFill>
                  <a:cs typeface="Arial" panose="020B0604020202020204" pitchFamily="34" charset="0"/>
                </a:rPr>
                <a:t> </a:t>
              </a:r>
              <a:r>
                <a:rPr lang="de-DE" sz="1400" b="0" dirty="0" err="1">
                  <a:solidFill>
                    <a:prstClr val="black"/>
                  </a:solidFill>
                  <a:cs typeface="Arial" panose="020B0604020202020204" pitchFamily="34" charset="0"/>
                </a:rPr>
                <a:t>programs</a:t>
              </a:r>
              <a:endParaRPr lang="de-DE" sz="1400" b="0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1" name="Text Box 20"/>
            <p:cNvSpPr txBox="1">
              <a:spLocks noChangeArrowheads="1"/>
            </p:cNvSpPr>
            <p:nvPr/>
          </p:nvSpPr>
          <p:spPr bwMode="auto">
            <a:xfrm>
              <a:off x="4572000" y="4149448"/>
              <a:ext cx="1043931" cy="1223768"/>
            </a:xfrm>
            <a:prstGeom prst="rect">
              <a:avLst/>
            </a:prstGeom>
            <a:noFill/>
            <a:ln>
              <a:noFill/>
            </a:ln>
          </p:spPr>
          <p:txBody>
            <a:bodyPr lIns="18000" tIns="18000" rIns="18000" bIns="18000"/>
            <a:lstStyle>
              <a:lvl1pPr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fr-FR" sz="6000" b="0" dirty="0">
                  <a:solidFill>
                    <a:srgbClr val="A0116A"/>
                  </a:solidFill>
                  <a:sym typeface="Wingdings" panose="05000000000000000000" pitchFamily="2" charset="2"/>
                </a:rPr>
                <a:t></a:t>
              </a:r>
            </a:p>
          </p:txBody>
        </p:sp>
      </p:grp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9B5D2623-6F36-4738-B5F6-6DA39A79BB51}"/>
              </a:ext>
            </a:extLst>
          </p:cNvPr>
          <p:cNvGrpSpPr/>
          <p:nvPr/>
        </p:nvGrpSpPr>
        <p:grpSpPr>
          <a:xfrm>
            <a:off x="1487488" y="3872602"/>
            <a:ext cx="4320480" cy="1223768"/>
            <a:chOff x="-36512" y="5373584"/>
            <a:chExt cx="4320480" cy="1223768"/>
          </a:xfrm>
        </p:grpSpPr>
        <p:sp>
          <p:nvSpPr>
            <p:cNvPr id="42" name="AutoShape 8"/>
            <p:cNvSpPr>
              <a:spLocks noChangeArrowheads="1"/>
            </p:cNvSpPr>
            <p:nvPr/>
          </p:nvSpPr>
          <p:spPr bwMode="auto">
            <a:xfrm>
              <a:off x="363849" y="5651290"/>
              <a:ext cx="3920119" cy="606673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85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324000" tIns="10800" rIns="18000" bIns="10800" anchor="ctr"/>
            <a:lstStyle>
              <a:lvl1pPr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400" dirty="0" err="1">
                  <a:solidFill>
                    <a:prstClr val="black"/>
                  </a:solidFill>
                  <a:cs typeface="Arial" panose="020B0604020202020204" pitchFamily="34" charset="0"/>
                </a:rPr>
                <a:t>Highly</a:t>
              </a:r>
              <a:r>
                <a:rPr lang="de-DE" sz="1400" dirty="0">
                  <a:solidFill>
                    <a:prstClr val="black"/>
                  </a:solidFill>
                  <a:cs typeface="Arial" panose="020B0604020202020204" pitchFamily="34" charset="0"/>
                </a:rPr>
                <a:t> </a:t>
              </a:r>
              <a:r>
                <a:rPr lang="de-DE" sz="1400" dirty="0" err="1">
                  <a:solidFill>
                    <a:prstClr val="black"/>
                  </a:solidFill>
                  <a:cs typeface="Arial" panose="020B0604020202020204" pitchFamily="34" charset="0"/>
                </a:rPr>
                <a:t>motivated</a:t>
              </a:r>
              <a:r>
                <a:rPr lang="de-DE" sz="1400" dirty="0">
                  <a:solidFill>
                    <a:prstClr val="black"/>
                  </a:solidFill>
                  <a:cs typeface="Arial" panose="020B0604020202020204" pitchFamily="34" charset="0"/>
                </a:rPr>
                <a:t> </a:t>
              </a:r>
              <a:r>
                <a:rPr lang="de-DE" sz="1400" dirty="0" err="1">
                  <a:solidFill>
                    <a:prstClr val="black"/>
                  </a:solidFill>
                  <a:cs typeface="Arial" panose="020B0604020202020204" pitchFamily="34" charset="0"/>
                </a:rPr>
                <a:t>professors</a:t>
              </a:r>
              <a:r>
                <a:rPr lang="de-DE" sz="1400" dirty="0">
                  <a:solidFill>
                    <a:prstClr val="black"/>
                  </a:solidFill>
                  <a:cs typeface="Arial" panose="020B0604020202020204" pitchFamily="34" charset="0"/>
                </a:rPr>
                <a:t>: </a:t>
              </a:r>
              <a:r>
                <a:rPr lang="de-DE" sz="1400" b="0" dirty="0" err="1">
                  <a:solidFill>
                    <a:prstClr val="black"/>
                  </a:solidFill>
                  <a:cs typeface="Arial" panose="020B0604020202020204" pitchFamily="34" charset="0"/>
                </a:rPr>
                <a:t>We</a:t>
              </a:r>
              <a:r>
                <a:rPr lang="de-DE" sz="1400" b="0" dirty="0">
                  <a:solidFill>
                    <a:prstClr val="black"/>
                  </a:solidFill>
                  <a:cs typeface="Arial" panose="020B0604020202020204" pitchFamily="34" charset="0"/>
                </a:rPr>
                <a:t> </a:t>
              </a:r>
              <a:r>
                <a:rPr lang="de-DE" sz="1400" b="0" dirty="0" err="1">
                  <a:solidFill>
                    <a:prstClr val="black"/>
                  </a:solidFill>
                  <a:cs typeface="Arial" panose="020B0604020202020204" pitchFamily="34" charset="0"/>
                </a:rPr>
                <a:t>love</a:t>
              </a:r>
              <a:r>
                <a:rPr lang="de-DE" sz="1400" b="0" dirty="0">
                  <a:solidFill>
                    <a:prstClr val="black"/>
                  </a:solidFill>
                  <a:cs typeface="Arial" panose="020B0604020202020204" pitchFamily="34" charset="0"/>
                </a:rPr>
                <a:t> </a:t>
              </a:r>
              <a:r>
                <a:rPr lang="de-DE" sz="1400" b="0" dirty="0" err="1">
                  <a:solidFill>
                    <a:prstClr val="black"/>
                  </a:solidFill>
                  <a:cs typeface="Arial" panose="020B0604020202020204" pitchFamily="34" charset="0"/>
                </a:rPr>
                <a:t>teaching</a:t>
              </a:r>
              <a:r>
                <a:rPr lang="de-DE" sz="1400" b="0" dirty="0">
                  <a:solidFill>
                    <a:prstClr val="black"/>
                  </a:solidFill>
                  <a:cs typeface="Arial" panose="020B0604020202020204" pitchFamily="34" charset="0"/>
                </a:rPr>
                <a:t> </a:t>
              </a:r>
              <a:r>
                <a:rPr lang="de-DE" sz="1400" b="0" dirty="0" err="1">
                  <a:solidFill>
                    <a:prstClr val="black"/>
                  </a:solidFill>
                  <a:cs typeface="Arial" panose="020B0604020202020204" pitchFamily="34" charset="0"/>
                </a:rPr>
                <a:t>and</a:t>
              </a:r>
              <a:r>
                <a:rPr lang="de-DE" sz="1400" b="0" dirty="0">
                  <a:solidFill>
                    <a:prstClr val="black"/>
                  </a:solidFill>
                  <a:cs typeface="Arial" panose="020B0604020202020204" pitchFamily="34" charset="0"/>
                </a:rPr>
                <a:t> </a:t>
              </a:r>
              <a:r>
                <a:rPr lang="de-DE" sz="1400" b="0" dirty="0" err="1">
                  <a:solidFill>
                    <a:prstClr val="black"/>
                  </a:solidFill>
                  <a:cs typeface="Arial" panose="020B0604020202020204" pitchFamily="34" charset="0"/>
                </a:rPr>
                <a:t>interacting</a:t>
              </a:r>
              <a:r>
                <a:rPr lang="de-DE" sz="1400" b="0" dirty="0">
                  <a:solidFill>
                    <a:prstClr val="black"/>
                  </a:solidFill>
                  <a:cs typeface="Arial" panose="020B0604020202020204" pitchFamily="34" charset="0"/>
                </a:rPr>
                <a:t> </a:t>
              </a:r>
              <a:r>
                <a:rPr lang="de-DE" sz="1400" b="0" dirty="0" err="1">
                  <a:solidFill>
                    <a:prstClr val="black"/>
                  </a:solidFill>
                  <a:cs typeface="Arial" panose="020B0604020202020204" pitchFamily="34" charset="0"/>
                </a:rPr>
                <a:t>with</a:t>
              </a:r>
              <a:r>
                <a:rPr lang="de-DE" sz="1400" b="0" dirty="0">
                  <a:solidFill>
                    <a:prstClr val="black"/>
                  </a:solidFill>
                  <a:cs typeface="Arial" panose="020B0604020202020204" pitchFamily="34" charset="0"/>
                </a:rPr>
                <a:t> </a:t>
              </a:r>
              <a:r>
                <a:rPr lang="de-DE" sz="1400" b="0" dirty="0" err="1">
                  <a:solidFill>
                    <a:prstClr val="black"/>
                  </a:solidFill>
                  <a:cs typeface="Arial" panose="020B0604020202020204" pitchFamily="34" charset="0"/>
                </a:rPr>
                <a:t>our</a:t>
              </a:r>
              <a:r>
                <a:rPr lang="de-DE" sz="1400" b="0" dirty="0">
                  <a:solidFill>
                    <a:prstClr val="black"/>
                  </a:solidFill>
                  <a:cs typeface="Arial" panose="020B0604020202020204" pitchFamily="34" charset="0"/>
                </a:rPr>
                <a:t> </a:t>
              </a:r>
              <a:r>
                <a:rPr lang="de-DE" sz="1400" b="0" dirty="0" err="1">
                  <a:solidFill>
                    <a:prstClr val="black"/>
                  </a:solidFill>
                  <a:cs typeface="Arial" panose="020B0604020202020204" pitchFamily="34" charset="0"/>
                </a:rPr>
                <a:t>students</a:t>
              </a:r>
              <a:r>
                <a:rPr lang="de-DE" sz="1400" b="0" dirty="0">
                  <a:solidFill>
                    <a:prstClr val="black"/>
                  </a:solidFill>
                  <a:cs typeface="Arial" panose="020B0604020202020204" pitchFamily="34" charset="0"/>
                </a:rPr>
                <a:t>!</a:t>
              </a:r>
            </a:p>
          </p:txBody>
        </p:sp>
        <p:sp>
          <p:nvSpPr>
            <p:cNvPr id="43" name="Text Box 20"/>
            <p:cNvSpPr txBox="1">
              <a:spLocks noChangeArrowheads="1"/>
            </p:cNvSpPr>
            <p:nvPr/>
          </p:nvSpPr>
          <p:spPr bwMode="auto">
            <a:xfrm>
              <a:off x="-36512" y="5373584"/>
              <a:ext cx="1043931" cy="1223768"/>
            </a:xfrm>
            <a:prstGeom prst="rect">
              <a:avLst/>
            </a:prstGeom>
            <a:noFill/>
            <a:ln>
              <a:noFill/>
            </a:ln>
          </p:spPr>
          <p:txBody>
            <a:bodyPr lIns="18000" tIns="18000" rIns="18000" bIns="18000"/>
            <a:lstStyle>
              <a:lvl1pPr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fr-FR" sz="6000" b="0" dirty="0">
                  <a:solidFill>
                    <a:srgbClr val="A0116A"/>
                  </a:solidFill>
                  <a:sym typeface="Wingdings" panose="05000000000000000000" pitchFamily="2" charset="2"/>
                </a:rPr>
                <a:t></a:t>
              </a:r>
            </a:p>
          </p:txBody>
        </p:sp>
      </p:grpSp>
      <p:sp>
        <p:nvSpPr>
          <p:cNvPr id="20" name="Rectangle 3">
            <a:extLst>
              <a:ext uri="{FF2B5EF4-FFF2-40B4-BE49-F238E27FC236}">
                <a16:creationId xmlns:a16="http://schemas.microsoft.com/office/drawing/2014/main" id="{07BBF63D-7CBC-409B-811D-52D009613F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5520" y="1268761"/>
            <a:ext cx="864096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65113" indent="-265113">
              <a:defRPr sz="2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1pPr>
            <a:lvl2pPr marL="37931725" indent="-37474525">
              <a:defRPr sz="2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9pPr>
          </a:lstStyle>
          <a:p>
            <a:pPr marL="0" indent="0" algn="just">
              <a:buClr>
                <a:srgbClr val="1F497D"/>
              </a:buClr>
              <a:defRPr/>
            </a:pPr>
            <a:r>
              <a:rPr lang="de-DE" altLang="fr-FR" sz="2000" b="1" dirty="0">
                <a:solidFill>
                  <a:prstClr val="black"/>
                </a:solidFill>
              </a:rPr>
              <a:t>The </a:t>
            </a:r>
            <a:r>
              <a:rPr lang="de-DE" altLang="fr-FR" sz="2000" b="1" dirty="0" err="1">
                <a:solidFill>
                  <a:prstClr val="black"/>
                </a:solidFill>
              </a:rPr>
              <a:t>strengths</a:t>
            </a:r>
            <a:r>
              <a:rPr lang="de-DE" altLang="fr-FR" sz="2000" b="1" dirty="0">
                <a:solidFill>
                  <a:prstClr val="black"/>
                </a:solidFill>
              </a:rPr>
              <a:t> and </a:t>
            </a:r>
            <a:r>
              <a:rPr lang="de-DE" altLang="fr-FR" sz="2000" b="1" dirty="0" err="1">
                <a:solidFill>
                  <a:prstClr val="black"/>
                </a:solidFill>
              </a:rPr>
              <a:t>unique</a:t>
            </a:r>
            <a:r>
              <a:rPr lang="de-DE" altLang="fr-FR" sz="2000" b="1" dirty="0">
                <a:solidFill>
                  <a:prstClr val="black"/>
                </a:solidFill>
              </a:rPr>
              <a:t> </a:t>
            </a:r>
            <a:r>
              <a:rPr lang="de-DE" altLang="fr-FR" sz="2000" b="1" dirty="0" err="1">
                <a:solidFill>
                  <a:prstClr val="black"/>
                </a:solidFill>
              </a:rPr>
              <a:t>characteristics</a:t>
            </a:r>
            <a:r>
              <a:rPr lang="de-DE" altLang="fr-FR" sz="2000" b="1" dirty="0">
                <a:solidFill>
                  <a:prstClr val="black"/>
                </a:solidFill>
              </a:rPr>
              <a:t> </a:t>
            </a:r>
            <a:r>
              <a:rPr lang="de-DE" altLang="fr-FR" sz="2000" b="1" dirty="0" err="1">
                <a:solidFill>
                  <a:prstClr val="black"/>
                </a:solidFill>
              </a:rPr>
              <a:t>of</a:t>
            </a:r>
            <a:r>
              <a:rPr lang="de-DE" altLang="fr-FR" sz="2000" b="1" dirty="0">
                <a:solidFill>
                  <a:prstClr val="black"/>
                </a:solidFill>
              </a:rPr>
              <a:t> </a:t>
            </a:r>
            <a:r>
              <a:rPr lang="de-DE" altLang="fr-FR" sz="2000" b="1" dirty="0" err="1">
                <a:solidFill>
                  <a:prstClr val="black"/>
                </a:solidFill>
              </a:rPr>
              <a:t>our</a:t>
            </a:r>
            <a:r>
              <a:rPr lang="de-DE" altLang="fr-FR" sz="2000" b="1" dirty="0">
                <a:solidFill>
                  <a:prstClr val="black"/>
                </a:solidFill>
              </a:rPr>
              <a:t> </a:t>
            </a:r>
            <a:r>
              <a:rPr lang="de-DE" altLang="fr-FR" sz="2000" b="1" dirty="0" err="1">
                <a:solidFill>
                  <a:prstClr val="black"/>
                </a:solidFill>
              </a:rPr>
              <a:t>department</a:t>
            </a:r>
            <a:r>
              <a:rPr lang="de-DE" altLang="fr-FR" sz="2000" b="1" dirty="0">
                <a:solidFill>
                  <a:prstClr val="black"/>
                </a:solidFill>
              </a:rPr>
              <a:t> and </a:t>
            </a:r>
            <a:r>
              <a:rPr lang="de-DE" altLang="fr-FR" sz="2000" b="1" dirty="0" err="1">
                <a:solidFill>
                  <a:prstClr val="black"/>
                </a:solidFill>
              </a:rPr>
              <a:t>our</a:t>
            </a:r>
            <a:r>
              <a:rPr lang="de-DE" altLang="fr-FR" sz="2000" b="1" dirty="0">
                <a:solidFill>
                  <a:prstClr val="black"/>
                </a:solidFill>
              </a:rPr>
              <a:t> </a:t>
            </a:r>
            <a:r>
              <a:rPr lang="de-DE" altLang="fr-FR" sz="2000" b="1" dirty="0" err="1">
                <a:solidFill>
                  <a:prstClr val="black"/>
                </a:solidFill>
              </a:rPr>
              <a:t>masters</a:t>
            </a:r>
            <a:r>
              <a:rPr lang="de-DE" altLang="fr-FR" sz="2000" b="1" dirty="0">
                <a:solidFill>
                  <a:prstClr val="black"/>
                </a:solidFill>
              </a:rPr>
              <a:t>:</a:t>
            </a:r>
            <a:endParaRPr lang="de-DE" altLang="fr-FR" sz="2000" dirty="0">
              <a:solidFill>
                <a:prstClr val="black"/>
              </a:solidFill>
            </a:endParaRPr>
          </a:p>
          <a:p>
            <a:pPr algn="just">
              <a:buFontTx/>
              <a:buChar char="•"/>
              <a:defRPr/>
            </a:pPr>
            <a:endParaRPr lang="de-DE" altLang="fr-FR" sz="2000" dirty="0">
              <a:solidFill>
                <a:prstClr val="black"/>
              </a:solidFill>
            </a:endParaRPr>
          </a:p>
          <a:p>
            <a:pPr algn="just">
              <a:buFontTx/>
              <a:buChar char="•"/>
              <a:defRPr/>
            </a:pPr>
            <a:endParaRPr lang="de-DE" altLang="fr-FR" sz="2000" dirty="0">
              <a:solidFill>
                <a:prstClr val="black"/>
              </a:solidFill>
            </a:endParaRPr>
          </a:p>
        </p:txBody>
      </p:sp>
      <p:sp>
        <p:nvSpPr>
          <p:cNvPr id="27" name="AutoShape 8">
            <a:extLst>
              <a:ext uri="{FF2B5EF4-FFF2-40B4-BE49-F238E27FC236}">
                <a16:creationId xmlns:a16="http://schemas.microsoft.com/office/drawing/2014/main" id="{D34A7C4A-290E-4FEC-9FBE-4DEA99B5D5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7850" y="5154042"/>
            <a:ext cx="3920119" cy="122376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bg1">
                <a:lumMod val="9500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24000" tIns="10800" rIns="18000" bIns="10800" anchor="ctr"/>
          <a:lstStyle>
            <a:lvl1pPr>
              <a:defRPr sz="22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2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2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2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2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400" dirty="0" err="1">
                <a:solidFill>
                  <a:prstClr val="black"/>
                </a:solidFill>
                <a:cs typeface="Arial" panose="020B0604020202020204" pitchFamily="34" charset="0"/>
              </a:rPr>
              <a:t>Excellent</a:t>
            </a:r>
            <a:r>
              <a:rPr lang="de-DE" sz="14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de-DE" sz="1400" dirty="0" err="1">
                <a:solidFill>
                  <a:prstClr val="black"/>
                </a:solidFill>
                <a:cs typeface="Arial" panose="020B0604020202020204" pitchFamily="34" charset="0"/>
              </a:rPr>
              <a:t>study</a:t>
            </a:r>
            <a:r>
              <a:rPr lang="de-DE" sz="14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de-DE" sz="1400" dirty="0" err="1">
                <a:solidFill>
                  <a:prstClr val="black"/>
                </a:solidFill>
                <a:cs typeface="Arial" panose="020B0604020202020204" pitchFamily="34" charset="0"/>
              </a:rPr>
              <a:t>conditions</a:t>
            </a:r>
            <a:r>
              <a:rPr lang="de-DE" sz="1400" dirty="0">
                <a:solidFill>
                  <a:prstClr val="black"/>
                </a:solidFill>
                <a:cs typeface="Arial" panose="020B0604020202020204" pitchFamily="34" charset="0"/>
              </a:rPr>
              <a:t>: </a:t>
            </a:r>
            <a:r>
              <a:rPr lang="de-DE" sz="1400" b="0" dirty="0">
                <a:solidFill>
                  <a:prstClr val="black"/>
                </a:solidFill>
                <a:cs typeface="Arial" panose="020B0604020202020204" pitchFamily="34" charset="0"/>
              </a:rPr>
              <a:t>optimal </a:t>
            </a:r>
            <a:r>
              <a:rPr lang="de-DE" sz="1400" b="0" dirty="0" err="1">
                <a:solidFill>
                  <a:prstClr val="black"/>
                </a:solidFill>
                <a:cs typeface="Arial" panose="020B0604020202020204" pitchFamily="34" charset="0"/>
              </a:rPr>
              <a:t>class</a:t>
            </a:r>
            <a:r>
              <a:rPr lang="de-DE" sz="1400" b="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de-DE" sz="1400" b="0" dirty="0" err="1">
                <a:solidFill>
                  <a:prstClr val="black"/>
                </a:solidFill>
                <a:cs typeface="Arial" panose="020B0604020202020204" pitchFamily="34" charset="0"/>
              </a:rPr>
              <a:t>sizes</a:t>
            </a:r>
            <a:r>
              <a:rPr lang="de-DE" sz="1400" b="0" dirty="0">
                <a:solidFill>
                  <a:prstClr val="black"/>
                </a:solidFill>
                <a:cs typeface="Arial" panose="020B0604020202020204" pitchFamily="34" charset="0"/>
              </a:rPr>
              <a:t>, individual </a:t>
            </a:r>
            <a:r>
              <a:rPr lang="de-DE" sz="1400" b="0" dirty="0" err="1">
                <a:solidFill>
                  <a:prstClr val="black"/>
                </a:solidFill>
                <a:cs typeface="Arial" panose="020B0604020202020204" pitchFamily="34" charset="0"/>
              </a:rPr>
              <a:t>supervision</a:t>
            </a:r>
            <a:r>
              <a:rPr lang="de-DE" sz="1400" b="0" dirty="0">
                <a:solidFill>
                  <a:prstClr val="black"/>
                </a:solidFill>
                <a:cs typeface="Arial" panose="020B0604020202020204" pitchFamily="34" charset="0"/>
              </a:rPr>
              <a:t>, </a:t>
            </a:r>
            <a:r>
              <a:rPr lang="de-DE" sz="1400" b="0" dirty="0" err="1">
                <a:solidFill>
                  <a:prstClr val="black"/>
                </a:solidFill>
                <a:cs typeface="Arial" panose="020B0604020202020204" pitchFamily="34" charset="0"/>
              </a:rPr>
              <a:t>great</a:t>
            </a:r>
            <a:r>
              <a:rPr lang="de-DE" sz="1400" b="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de-DE" sz="1400" b="0" dirty="0" err="1">
                <a:solidFill>
                  <a:prstClr val="black"/>
                </a:solidFill>
                <a:cs typeface="Arial" panose="020B0604020202020204" pitchFamily="34" charset="0"/>
              </a:rPr>
              <a:t>atmos-phere</a:t>
            </a:r>
            <a:r>
              <a:rPr lang="de-DE" sz="1400" b="0" dirty="0">
                <a:solidFill>
                  <a:prstClr val="black"/>
                </a:solidFill>
                <a:cs typeface="Arial" panose="020B0604020202020204" pitchFamily="34" charset="0"/>
              </a:rPr>
              <a:t> in </a:t>
            </a:r>
            <a:r>
              <a:rPr lang="de-DE" sz="1400" b="0" dirty="0" err="1">
                <a:solidFill>
                  <a:prstClr val="black"/>
                </a:solidFill>
                <a:cs typeface="Arial" panose="020B0604020202020204" pitchFamily="34" charset="0"/>
              </a:rPr>
              <a:t>class</a:t>
            </a:r>
            <a:r>
              <a:rPr lang="de-DE" sz="1400" b="0" dirty="0">
                <a:solidFill>
                  <a:prstClr val="black"/>
                </a:solidFill>
                <a:cs typeface="Arial" panose="020B0604020202020204" pitchFamily="34" charset="0"/>
              </a:rPr>
              <a:t> (intensive and </a:t>
            </a:r>
            <a:r>
              <a:rPr lang="de-DE" sz="1400" b="0" dirty="0" err="1">
                <a:solidFill>
                  <a:prstClr val="black"/>
                </a:solidFill>
                <a:cs typeface="Arial" panose="020B0604020202020204" pitchFamily="34" charset="0"/>
              </a:rPr>
              <a:t>respectful</a:t>
            </a:r>
            <a:r>
              <a:rPr lang="de-DE" sz="1400" b="0" dirty="0">
                <a:solidFill>
                  <a:prstClr val="black"/>
                </a:solidFill>
                <a:cs typeface="Arial" panose="020B0604020202020204" pitchFamily="34" charset="0"/>
              </a:rPr>
              <a:t> in-</a:t>
            </a:r>
            <a:r>
              <a:rPr lang="de-DE" sz="1400" b="0" dirty="0" err="1">
                <a:solidFill>
                  <a:prstClr val="black"/>
                </a:solidFill>
                <a:cs typeface="Arial" panose="020B0604020202020204" pitchFamily="34" charset="0"/>
              </a:rPr>
              <a:t>teraction</a:t>
            </a:r>
            <a:r>
              <a:rPr lang="de-DE" sz="1400" b="0" dirty="0">
                <a:solidFill>
                  <a:prstClr val="black"/>
                </a:solidFill>
                <a:cs typeface="Arial" panose="020B0604020202020204" pitchFamily="34" charset="0"/>
              </a:rPr>
              <a:t>, </a:t>
            </a:r>
            <a:r>
              <a:rPr lang="de-DE" sz="1400" b="0" dirty="0" err="1">
                <a:solidFill>
                  <a:prstClr val="black"/>
                </a:solidFill>
                <a:cs typeface="Arial" panose="020B0604020202020204" pitchFamily="34" charset="0"/>
              </a:rPr>
              <a:t>fairness</a:t>
            </a:r>
            <a:r>
              <a:rPr lang="de-DE" sz="1400" b="0" dirty="0">
                <a:solidFill>
                  <a:prstClr val="black"/>
                </a:solidFill>
                <a:cs typeface="Arial" panose="020B0604020202020204" pitchFamily="34" charset="0"/>
              </a:rPr>
              <a:t> and </a:t>
            </a:r>
            <a:r>
              <a:rPr lang="de-DE" sz="1400" b="0" dirty="0" err="1">
                <a:solidFill>
                  <a:prstClr val="black"/>
                </a:solidFill>
                <a:cs typeface="Arial" panose="020B0604020202020204" pitchFamily="34" charset="0"/>
              </a:rPr>
              <a:t>transparency</a:t>
            </a:r>
            <a:r>
              <a:rPr lang="de-DE" sz="1400" b="0" dirty="0">
                <a:solidFill>
                  <a:prstClr val="black"/>
                </a:solidFill>
                <a:cs typeface="Arial" panose="020B0604020202020204" pitchFamily="34" charset="0"/>
              </a:rPr>
              <a:t>, </a:t>
            </a:r>
            <a:r>
              <a:rPr lang="de-DE" sz="1400" b="0" dirty="0" err="1">
                <a:solidFill>
                  <a:prstClr val="black"/>
                </a:solidFill>
                <a:cs typeface="Arial" panose="020B0604020202020204" pitchFamily="34" charset="0"/>
              </a:rPr>
              <a:t>feed-back</a:t>
            </a:r>
            <a:r>
              <a:rPr lang="de-DE" sz="1400" b="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de-DE" sz="1400" b="0" dirty="0" err="1">
                <a:solidFill>
                  <a:prstClr val="black"/>
                </a:solidFill>
                <a:cs typeface="Arial" panose="020B0604020202020204" pitchFamily="34" charset="0"/>
              </a:rPr>
              <a:t>culture</a:t>
            </a:r>
            <a:r>
              <a:rPr lang="de-DE" sz="1400" b="0" dirty="0">
                <a:solidFill>
                  <a:prstClr val="black"/>
                </a:solidFill>
                <a:cs typeface="Arial" panose="020B0604020202020204" pitchFamily="34" charset="0"/>
              </a:rPr>
              <a:t>); in Fribourg, </a:t>
            </a:r>
            <a:r>
              <a:rPr lang="de-DE" sz="1400" b="0" dirty="0" err="1">
                <a:solidFill>
                  <a:prstClr val="black"/>
                </a:solidFill>
                <a:cs typeface="Arial" panose="020B0604020202020204" pitchFamily="34" charset="0"/>
              </a:rPr>
              <a:t>you</a:t>
            </a:r>
            <a:r>
              <a:rPr lang="de-DE" sz="1400" b="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de-DE" sz="1400" b="0" dirty="0" err="1">
                <a:solidFill>
                  <a:prstClr val="black"/>
                </a:solidFill>
                <a:cs typeface="Arial" panose="020B0604020202020204" pitchFamily="34" charset="0"/>
              </a:rPr>
              <a:t>are</a:t>
            </a:r>
            <a:r>
              <a:rPr lang="de-DE" sz="1400" b="0" dirty="0">
                <a:solidFill>
                  <a:prstClr val="black"/>
                </a:solidFill>
                <a:cs typeface="Arial" panose="020B0604020202020204" pitchFamily="34" charset="0"/>
              </a:rPr>
              <a:t> not just a </a:t>
            </a:r>
            <a:r>
              <a:rPr lang="de-DE" sz="1400" b="0" dirty="0" err="1">
                <a:solidFill>
                  <a:prstClr val="black"/>
                </a:solidFill>
                <a:cs typeface="Arial" panose="020B0604020202020204" pitchFamily="34" charset="0"/>
              </a:rPr>
              <a:t>number</a:t>
            </a:r>
            <a:endParaRPr lang="de-DE" sz="1400" b="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38" name="Text Box 20">
            <a:extLst>
              <a:ext uri="{FF2B5EF4-FFF2-40B4-BE49-F238E27FC236}">
                <a16:creationId xmlns:a16="http://schemas.microsoft.com/office/drawing/2014/main" id="{DE8DEA5C-C1D7-4B42-8A13-560BBD7836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3247" y="4880634"/>
            <a:ext cx="1043931" cy="1223768"/>
          </a:xfrm>
          <a:prstGeom prst="rect">
            <a:avLst/>
          </a:prstGeom>
          <a:noFill/>
          <a:ln>
            <a:noFill/>
          </a:ln>
        </p:spPr>
        <p:txBody>
          <a:bodyPr lIns="18000" tIns="18000" rIns="18000" bIns="18000"/>
          <a:lstStyle>
            <a:lvl1pPr>
              <a:defRPr sz="22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2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2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2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2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fr-FR" sz="6000" b="0" dirty="0">
                <a:solidFill>
                  <a:srgbClr val="A0116A"/>
                </a:solidFill>
                <a:sym typeface="Wingdings" panose="05000000000000000000" pitchFamily="2" charset="2"/>
              </a:rPr>
              <a:t></a:t>
            </a:r>
          </a:p>
        </p:txBody>
      </p:sp>
    </p:spTree>
    <p:extLst>
      <p:ext uri="{BB962C8B-B14F-4D97-AF65-F5344CB8AC3E}">
        <p14:creationId xmlns:p14="http://schemas.microsoft.com/office/powerpoint/2010/main" val="3063433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819400" y="405826"/>
            <a:ext cx="774065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7188" indent="-357188">
              <a:defRPr sz="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de-DE" altLang="fr-FR" b="1" dirty="0" err="1">
                <a:solidFill>
                  <a:srgbClr val="A0116A"/>
                </a:solidFill>
              </a:rPr>
              <a:t>Why</a:t>
            </a:r>
            <a:r>
              <a:rPr lang="de-DE" altLang="fr-FR" b="1" dirty="0">
                <a:solidFill>
                  <a:srgbClr val="A0116A"/>
                </a:solidFill>
              </a:rPr>
              <a:t> </a:t>
            </a:r>
            <a:r>
              <a:rPr lang="de-DE" altLang="fr-FR" b="1" dirty="0" err="1">
                <a:solidFill>
                  <a:srgbClr val="A0116A"/>
                </a:solidFill>
              </a:rPr>
              <a:t>doing</a:t>
            </a:r>
            <a:r>
              <a:rPr lang="de-DE" altLang="fr-FR" b="1" dirty="0">
                <a:solidFill>
                  <a:srgbClr val="A0116A"/>
                </a:solidFill>
              </a:rPr>
              <a:t> </a:t>
            </a:r>
            <a:r>
              <a:rPr lang="de-DE" altLang="fr-FR" b="1" dirty="0" err="1">
                <a:solidFill>
                  <a:srgbClr val="A0116A"/>
                </a:solidFill>
              </a:rPr>
              <a:t>your</a:t>
            </a:r>
            <a:r>
              <a:rPr lang="de-DE" altLang="fr-FR" b="1" dirty="0">
                <a:solidFill>
                  <a:srgbClr val="A0116A"/>
                </a:solidFill>
              </a:rPr>
              <a:t> Master in Management in Fribourg?</a:t>
            </a:r>
          </a:p>
        </p:txBody>
      </p:sp>
      <p:sp>
        <p:nvSpPr>
          <p:cNvPr id="20" name="Rectangle 3">
            <a:extLst>
              <a:ext uri="{FF2B5EF4-FFF2-40B4-BE49-F238E27FC236}">
                <a16:creationId xmlns:a16="http://schemas.microsoft.com/office/drawing/2014/main" id="{07BBF63D-7CBC-409B-811D-52D009613F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5520" y="1268761"/>
            <a:ext cx="864096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65113" indent="-265113">
              <a:defRPr sz="2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1pPr>
            <a:lvl2pPr marL="37931725" indent="-37474525">
              <a:defRPr sz="2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9pPr>
          </a:lstStyle>
          <a:p>
            <a:pPr marL="0" indent="0">
              <a:buClr>
                <a:srgbClr val="1F497D"/>
              </a:buClr>
              <a:defRPr/>
            </a:pPr>
            <a:r>
              <a:rPr lang="de-DE" altLang="fr-FR" sz="2000" b="1" dirty="0" err="1">
                <a:solidFill>
                  <a:prstClr val="black"/>
                </a:solidFill>
              </a:rPr>
              <a:t>We</a:t>
            </a:r>
            <a:r>
              <a:rPr lang="de-DE" altLang="fr-FR" sz="2000" b="1" dirty="0">
                <a:solidFill>
                  <a:prstClr val="black"/>
                </a:solidFill>
              </a:rPr>
              <a:t> </a:t>
            </a:r>
            <a:r>
              <a:rPr lang="de-DE" altLang="fr-FR" sz="2000" b="1" dirty="0" err="1">
                <a:solidFill>
                  <a:prstClr val="black"/>
                </a:solidFill>
              </a:rPr>
              <a:t>recommend</a:t>
            </a:r>
            <a:r>
              <a:rPr lang="de-DE" altLang="fr-FR" sz="2000" b="1" dirty="0">
                <a:solidFill>
                  <a:prstClr val="black"/>
                </a:solidFill>
              </a:rPr>
              <a:t> </a:t>
            </a:r>
            <a:r>
              <a:rPr lang="de-DE" altLang="fr-FR" sz="2000" b="1" dirty="0" err="1">
                <a:solidFill>
                  <a:prstClr val="black"/>
                </a:solidFill>
              </a:rPr>
              <a:t>you</a:t>
            </a:r>
            <a:r>
              <a:rPr lang="de-DE" altLang="fr-FR" sz="2000" b="1" dirty="0">
                <a:solidFill>
                  <a:prstClr val="black"/>
                </a:solidFill>
              </a:rPr>
              <a:t> </a:t>
            </a:r>
            <a:r>
              <a:rPr lang="de-DE" altLang="fr-FR" sz="2000" b="1" dirty="0" err="1">
                <a:solidFill>
                  <a:prstClr val="black"/>
                </a:solidFill>
              </a:rPr>
              <a:t>to</a:t>
            </a:r>
            <a:r>
              <a:rPr lang="de-DE" altLang="fr-FR" sz="2000" b="1" dirty="0">
                <a:solidFill>
                  <a:prstClr val="black"/>
                </a:solidFill>
              </a:rPr>
              <a:t> </a:t>
            </a:r>
            <a:r>
              <a:rPr lang="de-DE" altLang="fr-FR" sz="2000" b="1" dirty="0" err="1">
                <a:solidFill>
                  <a:prstClr val="black"/>
                </a:solidFill>
              </a:rPr>
              <a:t>spend</a:t>
            </a:r>
            <a:r>
              <a:rPr lang="de-DE" altLang="fr-FR" sz="2000" b="1" dirty="0">
                <a:solidFill>
                  <a:prstClr val="black"/>
                </a:solidFill>
              </a:rPr>
              <a:t> at least </a:t>
            </a:r>
            <a:r>
              <a:rPr lang="de-DE" altLang="fr-FR" sz="2000" b="1" dirty="0" err="1">
                <a:solidFill>
                  <a:prstClr val="black"/>
                </a:solidFill>
              </a:rPr>
              <a:t>one</a:t>
            </a:r>
            <a:r>
              <a:rPr lang="de-DE" altLang="fr-FR" sz="2000" b="1" dirty="0">
                <a:solidFill>
                  <a:prstClr val="black"/>
                </a:solidFill>
              </a:rPr>
              <a:t> </a:t>
            </a:r>
            <a:r>
              <a:rPr lang="de-DE" altLang="fr-FR" sz="2000" b="1" dirty="0" err="1">
                <a:solidFill>
                  <a:prstClr val="black"/>
                </a:solidFill>
              </a:rPr>
              <a:t>semester</a:t>
            </a:r>
            <a:r>
              <a:rPr lang="de-DE" altLang="fr-FR" sz="2000" b="1" dirty="0">
                <a:solidFill>
                  <a:prstClr val="black"/>
                </a:solidFill>
              </a:rPr>
              <a:t> </a:t>
            </a:r>
            <a:r>
              <a:rPr lang="de-DE" altLang="fr-FR" sz="2000" b="1" dirty="0" err="1">
                <a:solidFill>
                  <a:prstClr val="black"/>
                </a:solidFill>
              </a:rPr>
              <a:t>abroad</a:t>
            </a:r>
            <a:r>
              <a:rPr lang="de-DE" altLang="fr-FR" sz="2000" b="1" dirty="0">
                <a:solidFill>
                  <a:prstClr val="black"/>
                </a:solidFill>
              </a:rPr>
              <a:t> – </a:t>
            </a:r>
            <a:br>
              <a:rPr lang="de-DE" altLang="fr-FR" sz="2000" b="1" dirty="0">
                <a:solidFill>
                  <a:prstClr val="black"/>
                </a:solidFill>
              </a:rPr>
            </a:br>
            <a:r>
              <a:rPr lang="de-DE" altLang="fr-FR" sz="2000" b="1" dirty="0" err="1">
                <a:solidFill>
                  <a:prstClr val="black"/>
                </a:solidFill>
              </a:rPr>
              <a:t>Some</a:t>
            </a:r>
            <a:r>
              <a:rPr lang="de-DE" altLang="fr-FR" sz="2000" b="1" dirty="0">
                <a:solidFill>
                  <a:prstClr val="black"/>
                </a:solidFill>
              </a:rPr>
              <a:t> </a:t>
            </a:r>
            <a:r>
              <a:rPr lang="de-DE" altLang="fr-FR" sz="2000" b="1" dirty="0" err="1">
                <a:solidFill>
                  <a:prstClr val="black"/>
                </a:solidFill>
              </a:rPr>
              <a:t>popular</a:t>
            </a:r>
            <a:r>
              <a:rPr lang="de-DE" altLang="fr-FR" sz="2000" b="1" dirty="0">
                <a:solidFill>
                  <a:prstClr val="black"/>
                </a:solidFill>
              </a:rPr>
              <a:t> </a:t>
            </a:r>
            <a:r>
              <a:rPr lang="de-DE" altLang="fr-FR" sz="2000" b="1" dirty="0" err="1">
                <a:solidFill>
                  <a:prstClr val="black"/>
                </a:solidFill>
              </a:rPr>
              <a:t>destinations</a:t>
            </a:r>
            <a:r>
              <a:rPr lang="de-DE" altLang="fr-FR" sz="2000" b="1" dirty="0">
                <a:solidFill>
                  <a:prstClr val="black"/>
                </a:solidFill>
              </a:rPr>
              <a:t> </a:t>
            </a:r>
            <a:r>
              <a:rPr lang="de-DE" altLang="fr-FR" sz="2000" b="1" dirty="0" err="1">
                <a:solidFill>
                  <a:prstClr val="black"/>
                </a:solidFill>
              </a:rPr>
              <a:t>of</a:t>
            </a:r>
            <a:r>
              <a:rPr lang="de-DE" altLang="fr-FR" sz="2000" b="1" dirty="0">
                <a:solidFill>
                  <a:prstClr val="black"/>
                </a:solidFill>
              </a:rPr>
              <a:t> </a:t>
            </a:r>
            <a:r>
              <a:rPr lang="de-DE" altLang="fr-FR" sz="2000" b="1" dirty="0" err="1">
                <a:solidFill>
                  <a:prstClr val="black"/>
                </a:solidFill>
              </a:rPr>
              <a:t>our</a:t>
            </a:r>
            <a:r>
              <a:rPr lang="de-DE" altLang="fr-FR" sz="2000" b="1" dirty="0">
                <a:solidFill>
                  <a:prstClr val="black"/>
                </a:solidFill>
              </a:rPr>
              <a:t> </a:t>
            </a:r>
            <a:r>
              <a:rPr lang="de-DE" altLang="fr-FR" sz="2000" b="1" dirty="0" err="1">
                <a:solidFill>
                  <a:prstClr val="black"/>
                </a:solidFill>
              </a:rPr>
              <a:t>students</a:t>
            </a:r>
            <a:r>
              <a:rPr lang="de-DE" altLang="fr-FR" sz="2000" b="1" dirty="0">
                <a:solidFill>
                  <a:prstClr val="black"/>
                </a:solidFill>
              </a:rPr>
              <a:t>: </a:t>
            </a:r>
            <a:endParaRPr lang="de-DE" altLang="fr-FR" sz="2000" dirty="0">
              <a:solidFill>
                <a:prstClr val="black"/>
              </a:solidFill>
            </a:endParaRPr>
          </a:p>
          <a:p>
            <a:pPr algn="just">
              <a:buFontTx/>
              <a:buChar char="•"/>
              <a:defRPr/>
            </a:pPr>
            <a:endParaRPr lang="de-DE" altLang="fr-FR" sz="2000" dirty="0">
              <a:solidFill>
                <a:prstClr val="black"/>
              </a:solidFill>
            </a:endParaRPr>
          </a:p>
          <a:p>
            <a:pPr algn="just">
              <a:buFontTx/>
              <a:buChar char="•"/>
              <a:defRPr/>
            </a:pPr>
            <a:endParaRPr lang="de-DE" altLang="fr-FR" sz="2000" dirty="0">
              <a:solidFill>
                <a:prstClr val="black"/>
              </a:solidFill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BF0CD7AE-ACB6-4C65-B5DB-11EC2E99A130}"/>
              </a:ext>
            </a:extLst>
          </p:cNvPr>
          <p:cNvSpPr txBox="1"/>
          <p:nvPr/>
        </p:nvSpPr>
        <p:spPr>
          <a:xfrm>
            <a:off x="5625722" y="5044438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CH" b="1" dirty="0">
                <a:solidFill>
                  <a:srgbClr val="0A38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Krakow</a:t>
            </a:r>
            <a:endParaRPr lang="en-GB" b="1" dirty="0">
              <a:solidFill>
                <a:srgbClr val="0A38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C815BFC4-C4D8-425E-8136-E8C7CE1B0B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8155" y="5256731"/>
            <a:ext cx="1440000" cy="1080000"/>
          </a:xfrm>
          <a:prstGeom prst="rect">
            <a:avLst/>
          </a:prstGeom>
        </p:spPr>
      </p:pic>
      <p:sp>
        <p:nvSpPr>
          <p:cNvPr id="27" name="Textfeld 26">
            <a:extLst>
              <a:ext uri="{FF2B5EF4-FFF2-40B4-BE49-F238E27FC236}">
                <a16:creationId xmlns:a16="http://schemas.microsoft.com/office/drawing/2014/main" id="{F2D0970A-B072-48B2-B217-6DD92CF82E00}"/>
              </a:ext>
            </a:extLst>
          </p:cNvPr>
          <p:cNvSpPr txBox="1"/>
          <p:nvPr/>
        </p:nvSpPr>
        <p:spPr>
          <a:xfrm>
            <a:off x="6131212" y="3138092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CH" b="1" dirty="0">
                <a:solidFill>
                  <a:srgbClr val="E218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Sydney</a:t>
            </a:r>
            <a:endParaRPr lang="en-GB" b="1" dirty="0">
              <a:solidFill>
                <a:srgbClr val="E2189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FDF06E13-3BF4-4FA5-A414-99A6EE87D5B6}"/>
              </a:ext>
            </a:extLst>
          </p:cNvPr>
          <p:cNvSpPr txBox="1"/>
          <p:nvPr/>
        </p:nvSpPr>
        <p:spPr>
          <a:xfrm>
            <a:off x="4888072" y="2458614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CH" b="1" dirty="0">
                <a:solidFill>
                  <a:srgbClr val="A011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Hongkong </a:t>
            </a:r>
            <a:endParaRPr lang="en-GB" b="1" dirty="0">
              <a:solidFill>
                <a:srgbClr val="A011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F86F4F5E-E37F-4672-B54E-2F9C97AF59D5}"/>
              </a:ext>
            </a:extLst>
          </p:cNvPr>
          <p:cNvSpPr txBox="1"/>
          <p:nvPr/>
        </p:nvSpPr>
        <p:spPr>
          <a:xfrm>
            <a:off x="1700969" y="3945197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CH" b="1" dirty="0" err="1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Bodø</a:t>
            </a:r>
            <a:endParaRPr lang="en-GB" b="1" dirty="0">
              <a:solidFill>
                <a:srgbClr val="4BACC6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feld 45">
            <a:extLst>
              <a:ext uri="{FF2B5EF4-FFF2-40B4-BE49-F238E27FC236}">
                <a16:creationId xmlns:a16="http://schemas.microsoft.com/office/drawing/2014/main" id="{859EE504-4CCF-4A66-844C-42444641D7BD}"/>
              </a:ext>
            </a:extLst>
          </p:cNvPr>
          <p:cNvSpPr txBox="1"/>
          <p:nvPr/>
        </p:nvSpPr>
        <p:spPr>
          <a:xfrm>
            <a:off x="5725737" y="2785236"/>
            <a:ext cx="949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CH" b="1" dirty="0">
                <a:solidFill>
                  <a:srgbClr val="A011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Taiwan</a:t>
            </a:r>
            <a:endParaRPr lang="en-GB" b="1" dirty="0">
              <a:solidFill>
                <a:srgbClr val="A011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feld 46">
            <a:extLst>
              <a:ext uri="{FF2B5EF4-FFF2-40B4-BE49-F238E27FC236}">
                <a16:creationId xmlns:a16="http://schemas.microsoft.com/office/drawing/2014/main" id="{42F7902E-B22B-42E6-AC2F-5BD728BD1E0F}"/>
              </a:ext>
            </a:extLst>
          </p:cNvPr>
          <p:cNvSpPr txBox="1"/>
          <p:nvPr/>
        </p:nvSpPr>
        <p:spPr>
          <a:xfrm>
            <a:off x="1937028" y="2692570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CH" b="1" dirty="0">
                <a:solidFill>
                  <a:srgbClr val="F7964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Munich</a:t>
            </a:r>
            <a:endParaRPr lang="en-GB" b="1" dirty="0">
              <a:solidFill>
                <a:srgbClr val="F79646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feld 47">
            <a:extLst>
              <a:ext uri="{FF2B5EF4-FFF2-40B4-BE49-F238E27FC236}">
                <a16:creationId xmlns:a16="http://schemas.microsoft.com/office/drawing/2014/main" id="{60D21D32-A98D-47B8-905D-CF91B8228FA7}"/>
              </a:ext>
            </a:extLst>
          </p:cNvPr>
          <p:cNvSpPr txBox="1"/>
          <p:nvPr/>
        </p:nvSpPr>
        <p:spPr>
          <a:xfrm>
            <a:off x="1735037" y="2409604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CH" b="1" dirty="0">
                <a:solidFill>
                  <a:srgbClr val="F7964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Berlin</a:t>
            </a:r>
            <a:endParaRPr lang="en-GB" b="1" dirty="0">
              <a:solidFill>
                <a:srgbClr val="F79646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feld 48">
            <a:extLst>
              <a:ext uri="{FF2B5EF4-FFF2-40B4-BE49-F238E27FC236}">
                <a16:creationId xmlns:a16="http://schemas.microsoft.com/office/drawing/2014/main" id="{A94E5546-F49F-46AC-B28A-478E234561D3}"/>
              </a:ext>
            </a:extLst>
          </p:cNvPr>
          <p:cNvSpPr txBox="1"/>
          <p:nvPr/>
        </p:nvSpPr>
        <p:spPr>
          <a:xfrm>
            <a:off x="3340914" y="3065727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CH" b="1" dirty="0">
                <a:solidFill>
                  <a:srgbClr val="C050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Madrid</a:t>
            </a:r>
            <a:endParaRPr lang="en-GB" b="1" dirty="0">
              <a:solidFill>
                <a:srgbClr val="C050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feld 49">
            <a:extLst>
              <a:ext uri="{FF2B5EF4-FFF2-40B4-BE49-F238E27FC236}">
                <a16:creationId xmlns:a16="http://schemas.microsoft.com/office/drawing/2014/main" id="{5F1F72CD-B058-4A12-A01B-978315E2CFB2}"/>
              </a:ext>
            </a:extLst>
          </p:cNvPr>
          <p:cNvSpPr txBox="1"/>
          <p:nvPr/>
        </p:nvSpPr>
        <p:spPr>
          <a:xfrm>
            <a:off x="3806289" y="3375873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CH" b="1" dirty="0">
                <a:solidFill>
                  <a:srgbClr val="C050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Barcelona</a:t>
            </a:r>
            <a:endParaRPr lang="en-GB" b="1" dirty="0">
              <a:solidFill>
                <a:srgbClr val="C050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feld 50">
            <a:extLst>
              <a:ext uri="{FF2B5EF4-FFF2-40B4-BE49-F238E27FC236}">
                <a16:creationId xmlns:a16="http://schemas.microsoft.com/office/drawing/2014/main" id="{DCC30069-2F6C-4A9F-804F-5BC501581D2B}"/>
              </a:ext>
            </a:extLst>
          </p:cNvPr>
          <p:cNvSpPr txBox="1"/>
          <p:nvPr/>
        </p:nvSpPr>
        <p:spPr>
          <a:xfrm>
            <a:off x="2301073" y="5154248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CH" b="1" dirty="0">
                <a:solidFill>
                  <a:srgbClr val="9BBB59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Strasbourg</a:t>
            </a:r>
            <a:endParaRPr lang="en-GB" b="1" dirty="0">
              <a:solidFill>
                <a:srgbClr val="9BBB59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feld 51">
            <a:extLst>
              <a:ext uri="{FF2B5EF4-FFF2-40B4-BE49-F238E27FC236}">
                <a16:creationId xmlns:a16="http://schemas.microsoft.com/office/drawing/2014/main" id="{1DCBC72A-98E0-4106-8876-8EB523A350F3}"/>
              </a:ext>
            </a:extLst>
          </p:cNvPr>
          <p:cNvSpPr txBox="1"/>
          <p:nvPr/>
        </p:nvSpPr>
        <p:spPr>
          <a:xfrm>
            <a:off x="3245398" y="3682194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 algn="ctr">
              <a:defRPr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CH" dirty="0" err="1">
                <a:solidFill>
                  <a:srgbClr val="D07C7A"/>
                </a:solidFill>
              </a:rPr>
              <a:t>Lisbon</a:t>
            </a:r>
            <a:endParaRPr lang="en-GB" dirty="0">
              <a:solidFill>
                <a:srgbClr val="D07C7A"/>
              </a:solidFill>
            </a:endParaRP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F44ED666-82B1-498A-A050-1F4D148BB5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9484" y="5256731"/>
            <a:ext cx="1440000" cy="1080000"/>
          </a:xfrm>
          <a:prstGeom prst="rect">
            <a:avLst/>
          </a:prstGeom>
        </p:spPr>
      </p:pic>
      <p:sp>
        <p:nvSpPr>
          <p:cNvPr id="54" name="Textfeld 53">
            <a:extLst>
              <a:ext uri="{FF2B5EF4-FFF2-40B4-BE49-F238E27FC236}">
                <a16:creationId xmlns:a16="http://schemas.microsoft.com/office/drawing/2014/main" id="{3E620F2D-46CA-4156-969F-AB3C93C177F3}"/>
              </a:ext>
            </a:extLst>
          </p:cNvPr>
          <p:cNvSpPr txBox="1"/>
          <p:nvPr/>
        </p:nvSpPr>
        <p:spPr>
          <a:xfrm>
            <a:off x="1647710" y="5492259"/>
            <a:ext cx="1249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CH" b="1" dirty="0">
                <a:solidFill>
                  <a:srgbClr val="9BBB59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Bordeaux</a:t>
            </a:r>
            <a:endParaRPr lang="en-GB" b="1" dirty="0">
              <a:solidFill>
                <a:srgbClr val="9BBB59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feld 54">
            <a:extLst>
              <a:ext uri="{FF2B5EF4-FFF2-40B4-BE49-F238E27FC236}">
                <a16:creationId xmlns:a16="http://schemas.microsoft.com/office/drawing/2014/main" id="{309A94ED-BED7-42C2-B9F3-AA5A5CABDB06}"/>
              </a:ext>
            </a:extLst>
          </p:cNvPr>
          <p:cNvSpPr txBox="1"/>
          <p:nvPr/>
        </p:nvSpPr>
        <p:spPr>
          <a:xfrm>
            <a:off x="4312172" y="5548523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CH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Rome</a:t>
            </a:r>
            <a:endParaRPr lang="en-GB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feld 55">
            <a:extLst>
              <a:ext uri="{FF2B5EF4-FFF2-40B4-BE49-F238E27FC236}">
                <a16:creationId xmlns:a16="http://schemas.microsoft.com/office/drawing/2014/main" id="{B4858BA1-E4F5-460A-A5A1-73E16134DA73}"/>
              </a:ext>
            </a:extLst>
          </p:cNvPr>
          <p:cNvSpPr txBox="1"/>
          <p:nvPr/>
        </p:nvSpPr>
        <p:spPr>
          <a:xfrm>
            <a:off x="4202306" y="4462198"/>
            <a:ext cx="1001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CH" b="1" dirty="0">
                <a:solidFill>
                  <a:srgbClr val="EEECE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Vilnius </a:t>
            </a:r>
            <a:endParaRPr lang="en-GB" b="1" dirty="0">
              <a:solidFill>
                <a:srgbClr val="EEECE1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feld 56">
            <a:extLst>
              <a:ext uri="{FF2B5EF4-FFF2-40B4-BE49-F238E27FC236}">
                <a16:creationId xmlns:a16="http://schemas.microsoft.com/office/drawing/2014/main" id="{52344990-6512-41F4-AA12-F66C140C2082}"/>
              </a:ext>
            </a:extLst>
          </p:cNvPr>
          <p:cNvSpPr txBox="1"/>
          <p:nvPr/>
        </p:nvSpPr>
        <p:spPr>
          <a:xfrm>
            <a:off x="1693343" y="4252000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CH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Linköping</a:t>
            </a:r>
            <a:endParaRPr lang="en-GB" b="1" dirty="0">
              <a:solidFill>
                <a:srgbClr val="4BACC6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extfeld 57">
            <a:extLst>
              <a:ext uri="{FF2B5EF4-FFF2-40B4-BE49-F238E27FC236}">
                <a16:creationId xmlns:a16="http://schemas.microsoft.com/office/drawing/2014/main" id="{6F47E5F8-4207-4825-8448-B7199D39CB4E}"/>
              </a:ext>
            </a:extLst>
          </p:cNvPr>
          <p:cNvSpPr txBox="1"/>
          <p:nvPr/>
        </p:nvSpPr>
        <p:spPr>
          <a:xfrm>
            <a:off x="4312172" y="5820874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CH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Pavia</a:t>
            </a:r>
            <a:endParaRPr lang="en-GB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feld 58">
            <a:extLst>
              <a:ext uri="{FF2B5EF4-FFF2-40B4-BE49-F238E27FC236}">
                <a16:creationId xmlns:a16="http://schemas.microsoft.com/office/drawing/2014/main" id="{4A50709D-672A-41AB-AD30-0FFC746648D9}"/>
              </a:ext>
            </a:extLst>
          </p:cNvPr>
          <p:cNvSpPr txBox="1"/>
          <p:nvPr/>
        </p:nvSpPr>
        <p:spPr>
          <a:xfrm>
            <a:off x="2920139" y="5492259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CH" b="1" dirty="0">
                <a:solidFill>
                  <a:srgbClr val="9BBB59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Paris</a:t>
            </a:r>
            <a:endParaRPr lang="en-GB" b="1" dirty="0">
              <a:solidFill>
                <a:srgbClr val="9BBB59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5F1F72CD-B058-4A12-A01B-978315E2CFB2}"/>
              </a:ext>
            </a:extLst>
          </p:cNvPr>
          <p:cNvSpPr txBox="1"/>
          <p:nvPr/>
        </p:nvSpPr>
        <p:spPr>
          <a:xfrm>
            <a:off x="4282196" y="3673347"/>
            <a:ext cx="1108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CH" b="1" dirty="0">
                <a:solidFill>
                  <a:srgbClr val="C050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Valencia</a:t>
            </a:r>
            <a:endParaRPr lang="en-GB" b="1" dirty="0">
              <a:solidFill>
                <a:srgbClr val="C050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5CCDFB4-85D0-4CA9-A131-F9F8CC8193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9484" y="3056319"/>
            <a:ext cx="1440000" cy="10800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5053AF3E-9C4B-4D31-8F31-7E0AC66F887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8155" y="3056319"/>
            <a:ext cx="1440000" cy="1080000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4E53E0AF-3DB8-4C21-B317-26F78506F773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8155" y="1956113"/>
            <a:ext cx="1440000" cy="1080000"/>
          </a:xfrm>
          <a:prstGeom prst="rect">
            <a:avLst/>
          </a:prstGeom>
        </p:spPr>
      </p:pic>
      <p:pic>
        <p:nvPicPr>
          <p:cNvPr id="30" name="Grafik 29">
            <a:extLst>
              <a:ext uri="{FF2B5EF4-FFF2-40B4-BE49-F238E27FC236}">
                <a16:creationId xmlns:a16="http://schemas.microsoft.com/office/drawing/2014/main" id="{FC952135-694C-41A2-A616-B9EE0D393342}"/>
              </a:ext>
            </a:extLst>
          </p:cNvPr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9484" y="1956113"/>
            <a:ext cx="1440000" cy="1080000"/>
          </a:xfrm>
          <a:prstGeom prst="rect">
            <a:avLst/>
          </a:prstGeom>
        </p:spPr>
      </p:pic>
      <p:pic>
        <p:nvPicPr>
          <p:cNvPr id="32" name="Grafik 31">
            <a:extLst>
              <a:ext uri="{FF2B5EF4-FFF2-40B4-BE49-F238E27FC236}">
                <a16:creationId xmlns:a16="http://schemas.microsoft.com/office/drawing/2014/main" id="{13087990-BE73-406D-B5F6-6A27E840220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8155" y="4156525"/>
            <a:ext cx="1440000" cy="1080000"/>
          </a:xfrm>
          <a:prstGeom prst="rect">
            <a:avLst/>
          </a:prstGeom>
        </p:spPr>
      </p:pic>
      <p:sp>
        <p:nvSpPr>
          <p:cNvPr id="60" name="Textfeld 59">
            <a:extLst>
              <a:ext uri="{FF2B5EF4-FFF2-40B4-BE49-F238E27FC236}">
                <a16:creationId xmlns:a16="http://schemas.microsoft.com/office/drawing/2014/main" id="{7BB8CE19-A37F-4AB7-9C57-AEFA9EDDDDD9}"/>
              </a:ext>
            </a:extLst>
          </p:cNvPr>
          <p:cNvSpPr txBox="1"/>
          <p:nvPr/>
        </p:nvSpPr>
        <p:spPr>
          <a:xfrm>
            <a:off x="6077282" y="5382277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CH" b="1" dirty="0">
                <a:solidFill>
                  <a:srgbClr val="0A38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Budapest</a:t>
            </a:r>
            <a:endParaRPr lang="en-GB" b="1" dirty="0">
              <a:solidFill>
                <a:srgbClr val="0A38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feld 60">
            <a:extLst>
              <a:ext uri="{FF2B5EF4-FFF2-40B4-BE49-F238E27FC236}">
                <a16:creationId xmlns:a16="http://schemas.microsoft.com/office/drawing/2014/main" id="{64B9939B-E87E-47C1-ABFA-484B52368AE3}"/>
              </a:ext>
            </a:extLst>
          </p:cNvPr>
          <p:cNvSpPr txBox="1"/>
          <p:nvPr/>
        </p:nvSpPr>
        <p:spPr>
          <a:xfrm>
            <a:off x="6063006" y="4130273"/>
            <a:ext cx="1026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CH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Virginia</a:t>
            </a:r>
            <a:endParaRPr lang="en-GB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extfeld 61">
            <a:extLst>
              <a:ext uri="{FF2B5EF4-FFF2-40B4-BE49-F238E27FC236}">
                <a16:creationId xmlns:a16="http://schemas.microsoft.com/office/drawing/2014/main" id="{2AF86100-E614-4CD4-B690-7E740B9B4457}"/>
              </a:ext>
            </a:extLst>
          </p:cNvPr>
          <p:cNvSpPr txBox="1"/>
          <p:nvPr/>
        </p:nvSpPr>
        <p:spPr>
          <a:xfrm>
            <a:off x="5731633" y="3874026"/>
            <a:ext cx="821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CH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Texas</a:t>
            </a:r>
            <a:endParaRPr lang="en-GB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Grafik 33">
            <a:extLst>
              <a:ext uri="{FF2B5EF4-FFF2-40B4-BE49-F238E27FC236}">
                <a16:creationId xmlns:a16="http://schemas.microsoft.com/office/drawing/2014/main" id="{66E4A9D2-95C5-4FBC-A27F-BA2C8628E9F5}"/>
              </a:ext>
            </a:extLst>
          </p:cNvPr>
          <p:cNvPicPr>
            <a:picLocks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48" r="13017"/>
          <a:stretch/>
        </p:blipFill>
        <p:spPr>
          <a:xfrm>
            <a:off x="7669484" y="4156525"/>
            <a:ext cx="144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490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819400" y="405826"/>
            <a:ext cx="774065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7188" indent="-357188">
              <a:defRPr sz="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de-DE" altLang="fr-FR" b="1" dirty="0" err="1">
                <a:solidFill>
                  <a:srgbClr val="A0116A"/>
                </a:solidFill>
              </a:rPr>
              <a:t>Why</a:t>
            </a:r>
            <a:r>
              <a:rPr lang="de-DE" altLang="fr-FR" b="1" dirty="0">
                <a:solidFill>
                  <a:srgbClr val="A0116A"/>
                </a:solidFill>
              </a:rPr>
              <a:t> </a:t>
            </a:r>
            <a:r>
              <a:rPr lang="de-DE" altLang="fr-FR" b="1" dirty="0" err="1">
                <a:solidFill>
                  <a:srgbClr val="A0116A"/>
                </a:solidFill>
              </a:rPr>
              <a:t>doing</a:t>
            </a:r>
            <a:r>
              <a:rPr lang="de-DE" altLang="fr-FR" b="1" dirty="0">
                <a:solidFill>
                  <a:srgbClr val="A0116A"/>
                </a:solidFill>
              </a:rPr>
              <a:t> </a:t>
            </a:r>
            <a:r>
              <a:rPr lang="de-DE" altLang="fr-FR" b="1" dirty="0" err="1">
                <a:solidFill>
                  <a:srgbClr val="A0116A"/>
                </a:solidFill>
              </a:rPr>
              <a:t>your</a:t>
            </a:r>
            <a:r>
              <a:rPr lang="de-DE" altLang="fr-FR" b="1" dirty="0">
                <a:solidFill>
                  <a:srgbClr val="A0116A"/>
                </a:solidFill>
              </a:rPr>
              <a:t> Master in Management in Fribourg?</a:t>
            </a:r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BE29D663-FC71-449C-A71F-EADA9AF7CAA2}"/>
              </a:ext>
            </a:extLst>
          </p:cNvPr>
          <p:cNvGrpSpPr/>
          <p:nvPr/>
        </p:nvGrpSpPr>
        <p:grpSpPr>
          <a:xfrm>
            <a:off x="1495518" y="1844824"/>
            <a:ext cx="4312450" cy="1223768"/>
            <a:chOff x="-28482" y="1844824"/>
            <a:chExt cx="4312450" cy="1223768"/>
          </a:xfrm>
        </p:grpSpPr>
        <p:sp>
          <p:nvSpPr>
            <p:cNvPr id="30" name="AutoShape 8"/>
            <p:cNvSpPr>
              <a:spLocks noChangeArrowheads="1"/>
            </p:cNvSpPr>
            <p:nvPr/>
          </p:nvSpPr>
          <p:spPr bwMode="auto">
            <a:xfrm>
              <a:off x="363849" y="2157034"/>
              <a:ext cx="3920119" cy="606673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85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324000" tIns="10800" rIns="18000" bIns="10800" anchor="ctr"/>
            <a:lstStyle>
              <a:lvl1pPr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400" dirty="0">
                  <a:solidFill>
                    <a:prstClr val="black"/>
                  </a:solidFill>
                  <a:cs typeface="Arial" panose="020B0604020202020204" pitchFamily="34" charset="0"/>
                </a:rPr>
                <a:t>International </a:t>
              </a:r>
              <a:r>
                <a:rPr lang="de-DE" sz="1400" dirty="0" err="1">
                  <a:solidFill>
                    <a:prstClr val="black"/>
                  </a:solidFill>
                  <a:cs typeface="Arial" panose="020B0604020202020204" pitchFamily="34" charset="0"/>
                </a:rPr>
                <a:t>research</a:t>
              </a:r>
              <a:r>
                <a:rPr lang="de-DE" sz="1400" dirty="0">
                  <a:solidFill>
                    <a:prstClr val="black"/>
                  </a:solidFill>
                  <a:cs typeface="Arial" panose="020B0604020202020204" pitchFamily="34" charset="0"/>
                </a:rPr>
                <a:t> </a:t>
              </a:r>
              <a:r>
                <a:rPr lang="de-DE" sz="1400" b="0" dirty="0" err="1">
                  <a:solidFill>
                    <a:prstClr val="black"/>
                  </a:solidFill>
                  <a:cs typeface="Arial" panose="020B0604020202020204" pitchFamily="34" charset="0"/>
                </a:rPr>
                <a:t>that</a:t>
              </a:r>
              <a:r>
                <a:rPr lang="de-DE" sz="1400" b="0" dirty="0">
                  <a:solidFill>
                    <a:prstClr val="black"/>
                  </a:solidFill>
                  <a:cs typeface="Arial" panose="020B0604020202020204" pitchFamily="34" charset="0"/>
                </a:rPr>
                <a:t> </a:t>
              </a:r>
              <a:r>
                <a:rPr lang="de-DE" sz="1400" b="0" dirty="0" err="1">
                  <a:solidFill>
                    <a:prstClr val="black"/>
                  </a:solidFill>
                  <a:cs typeface="Arial" panose="020B0604020202020204" pitchFamily="34" charset="0"/>
                </a:rPr>
                <a:t>is</a:t>
              </a:r>
              <a:r>
                <a:rPr lang="de-DE" sz="1400" b="0" dirty="0">
                  <a:solidFill>
                    <a:prstClr val="black"/>
                  </a:solidFill>
                  <a:cs typeface="Arial" panose="020B0604020202020204" pitchFamily="34" charset="0"/>
                </a:rPr>
                <a:t> </a:t>
              </a:r>
              <a:r>
                <a:rPr lang="de-DE" sz="1400" b="0" dirty="0" err="1">
                  <a:solidFill>
                    <a:prstClr val="black"/>
                  </a:solidFill>
                  <a:cs typeface="Arial" panose="020B0604020202020204" pitchFamily="34" charset="0"/>
                </a:rPr>
                <a:t>continuously</a:t>
              </a:r>
              <a:r>
                <a:rPr lang="de-DE" sz="1400" b="0" dirty="0">
                  <a:solidFill>
                    <a:prstClr val="black"/>
                  </a:solidFill>
                  <a:cs typeface="Arial" panose="020B0604020202020204" pitchFamily="34" charset="0"/>
                </a:rPr>
                <a:t> </a:t>
              </a:r>
              <a:r>
                <a:rPr lang="de-DE" sz="1400" b="0" dirty="0" err="1">
                  <a:solidFill>
                    <a:prstClr val="black"/>
                  </a:solidFill>
                  <a:cs typeface="Arial" panose="020B0604020202020204" pitchFamily="34" charset="0"/>
                </a:rPr>
                <a:t>integrated</a:t>
              </a:r>
              <a:r>
                <a:rPr lang="de-DE" sz="1400" b="0" dirty="0">
                  <a:solidFill>
                    <a:prstClr val="black"/>
                  </a:solidFill>
                  <a:cs typeface="Arial" panose="020B0604020202020204" pitchFamily="34" charset="0"/>
                </a:rPr>
                <a:t> in </a:t>
              </a:r>
              <a:r>
                <a:rPr lang="de-DE" sz="1400" b="0" dirty="0" err="1">
                  <a:solidFill>
                    <a:prstClr val="black"/>
                  </a:solidFill>
                  <a:cs typeface="Arial" panose="020B0604020202020204" pitchFamily="34" charset="0"/>
                </a:rPr>
                <a:t>the</a:t>
              </a:r>
              <a:r>
                <a:rPr lang="de-DE" sz="1400" b="0" dirty="0">
                  <a:solidFill>
                    <a:prstClr val="black"/>
                  </a:solidFill>
                  <a:cs typeface="Arial" panose="020B0604020202020204" pitchFamily="34" charset="0"/>
                </a:rPr>
                <a:t> </a:t>
              </a:r>
              <a:r>
                <a:rPr lang="de-DE" sz="1400" b="0" dirty="0" err="1">
                  <a:solidFill>
                    <a:prstClr val="black"/>
                  </a:solidFill>
                  <a:cs typeface="Arial" panose="020B0604020202020204" pitchFamily="34" charset="0"/>
                </a:rPr>
                <a:t>master</a:t>
              </a:r>
              <a:r>
                <a:rPr lang="de-DE" sz="1400" b="0" dirty="0">
                  <a:solidFill>
                    <a:prstClr val="black"/>
                  </a:solidFill>
                  <a:cs typeface="Arial" panose="020B0604020202020204" pitchFamily="34" charset="0"/>
                </a:rPr>
                <a:t> </a:t>
              </a:r>
              <a:r>
                <a:rPr lang="de-DE" sz="1400" b="0" dirty="0" err="1">
                  <a:solidFill>
                    <a:prstClr val="black"/>
                  </a:solidFill>
                  <a:cs typeface="Arial" panose="020B0604020202020204" pitchFamily="34" charset="0"/>
                </a:rPr>
                <a:t>courses</a:t>
              </a:r>
              <a:endParaRPr lang="de-DE" sz="1400" b="0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1" name="Text Box 20"/>
            <p:cNvSpPr txBox="1">
              <a:spLocks noChangeArrowheads="1"/>
            </p:cNvSpPr>
            <p:nvPr/>
          </p:nvSpPr>
          <p:spPr bwMode="auto">
            <a:xfrm>
              <a:off x="-28482" y="1844824"/>
              <a:ext cx="1043931" cy="1223768"/>
            </a:xfrm>
            <a:prstGeom prst="rect">
              <a:avLst/>
            </a:prstGeom>
            <a:noFill/>
            <a:ln>
              <a:noFill/>
            </a:ln>
          </p:spPr>
          <p:txBody>
            <a:bodyPr lIns="18000" tIns="18000" rIns="18000" bIns="18000"/>
            <a:lstStyle>
              <a:lvl1pPr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fr-FR" sz="6000" b="0" dirty="0">
                  <a:solidFill>
                    <a:srgbClr val="A0116A"/>
                  </a:solidFill>
                  <a:sym typeface="Wingdings" panose="05000000000000000000" pitchFamily="2" charset="2"/>
                </a:rPr>
                <a:t></a:t>
              </a:r>
            </a:p>
          </p:txBody>
        </p:sp>
      </p:grp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31C0C5A4-4B3E-43C8-A3F1-7199757F854D}"/>
              </a:ext>
            </a:extLst>
          </p:cNvPr>
          <p:cNvGrpSpPr/>
          <p:nvPr/>
        </p:nvGrpSpPr>
        <p:grpSpPr>
          <a:xfrm>
            <a:off x="6096000" y="1845192"/>
            <a:ext cx="4320480" cy="1223768"/>
            <a:chOff x="4572000" y="1845192"/>
            <a:chExt cx="4320480" cy="1223768"/>
          </a:xfrm>
        </p:grpSpPr>
        <p:sp>
          <p:nvSpPr>
            <p:cNvPr id="32" name="AutoShape 8"/>
            <p:cNvSpPr>
              <a:spLocks noChangeArrowheads="1"/>
            </p:cNvSpPr>
            <p:nvPr/>
          </p:nvSpPr>
          <p:spPr bwMode="auto">
            <a:xfrm>
              <a:off x="4972361" y="2165660"/>
              <a:ext cx="3920119" cy="606673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85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324000" tIns="10800" rIns="18000" bIns="10800" anchor="ctr"/>
            <a:lstStyle>
              <a:lvl1pPr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400" dirty="0" err="1">
                  <a:solidFill>
                    <a:prstClr val="black"/>
                  </a:solidFill>
                  <a:cs typeface="Arial" panose="020B0604020202020204" pitchFamily="34" charset="0"/>
                </a:rPr>
                <a:t>Studying</a:t>
              </a:r>
              <a:r>
                <a:rPr lang="de-DE" sz="1400" dirty="0">
                  <a:solidFill>
                    <a:prstClr val="black"/>
                  </a:solidFill>
                  <a:cs typeface="Arial" panose="020B0604020202020204" pitchFamily="34" charset="0"/>
                </a:rPr>
                <a:t> in 3 </a:t>
              </a:r>
              <a:r>
                <a:rPr lang="de-DE" sz="1400" dirty="0" err="1">
                  <a:solidFill>
                    <a:prstClr val="black"/>
                  </a:solidFill>
                  <a:cs typeface="Arial" panose="020B0604020202020204" pitchFamily="34" charset="0"/>
                </a:rPr>
                <a:t>languages</a:t>
              </a:r>
              <a:r>
                <a:rPr lang="de-DE" sz="1400" dirty="0">
                  <a:solidFill>
                    <a:prstClr val="black"/>
                  </a:solidFill>
                  <a:cs typeface="Arial" panose="020B0604020202020204" pitchFamily="34" charset="0"/>
                </a:rPr>
                <a:t>: </a:t>
              </a:r>
              <a:r>
                <a:rPr lang="de-DE" sz="1400" b="0" dirty="0" err="1">
                  <a:solidFill>
                    <a:prstClr val="black"/>
                  </a:solidFill>
                  <a:cs typeface="Arial" panose="020B0604020202020204" pitchFamily="34" charset="0"/>
                </a:rPr>
                <a:t>master</a:t>
              </a:r>
              <a:r>
                <a:rPr lang="de-DE" sz="1400" b="0" dirty="0">
                  <a:solidFill>
                    <a:prstClr val="black"/>
                  </a:solidFill>
                  <a:cs typeface="Arial" panose="020B0604020202020204" pitchFamily="34" charset="0"/>
                </a:rPr>
                <a:t> </a:t>
              </a:r>
              <a:r>
                <a:rPr lang="de-DE" sz="1400" b="0" dirty="0" err="1">
                  <a:solidFill>
                    <a:prstClr val="black"/>
                  </a:solidFill>
                  <a:cs typeface="Arial" panose="020B0604020202020204" pitchFamily="34" charset="0"/>
                </a:rPr>
                <a:t>courses</a:t>
              </a:r>
              <a:r>
                <a:rPr lang="de-DE" sz="1400" b="0" dirty="0">
                  <a:solidFill>
                    <a:prstClr val="black"/>
                  </a:solidFill>
                  <a:cs typeface="Arial" panose="020B0604020202020204" pitchFamily="34" charset="0"/>
                </a:rPr>
                <a:t> in German, French, </a:t>
              </a:r>
              <a:r>
                <a:rPr lang="de-DE" sz="1400" b="0" dirty="0" err="1">
                  <a:solidFill>
                    <a:prstClr val="black"/>
                  </a:solidFill>
                  <a:cs typeface="Arial" panose="020B0604020202020204" pitchFamily="34" charset="0"/>
                </a:rPr>
                <a:t>and</a:t>
              </a:r>
              <a:r>
                <a:rPr lang="de-DE" sz="1400" b="0" dirty="0">
                  <a:solidFill>
                    <a:prstClr val="black"/>
                  </a:solidFill>
                  <a:cs typeface="Arial" panose="020B0604020202020204" pitchFamily="34" charset="0"/>
                </a:rPr>
                <a:t> English</a:t>
              </a:r>
            </a:p>
          </p:txBody>
        </p:sp>
        <p:sp>
          <p:nvSpPr>
            <p:cNvPr id="33" name="Text Box 20"/>
            <p:cNvSpPr txBox="1">
              <a:spLocks noChangeArrowheads="1"/>
            </p:cNvSpPr>
            <p:nvPr/>
          </p:nvSpPr>
          <p:spPr bwMode="auto">
            <a:xfrm>
              <a:off x="4572000" y="1845192"/>
              <a:ext cx="1043931" cy="1223768"/>
            </a:xfrm>
            <a:prstGeom prst="rect">
              <a:avLst/>
            </a:prstGeom>
            <a:noFill/>
            <a:ln>
              <a:noFill/>
            </a:ln>
          </p:spPr>
          <p:txBody>
            <a:bodyPr lIns="18000" tIns="18000" rIns="18000" bIns="18000"/>
            <a:lstStyle>
              <a:lvl1pPr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fr-FR" sz="6000" b="0" dirty="0">
                  <a:solidFill>
                    <a:srgbClr val="A0116A"/>
                  </a:solidFill>
                  <a:sym typeface="Wingdings" panose="05000000000000000000" pitchFamily="2" charset="2"/>
                </a:rPr>
                <a:t></a:t>
              </a:r>
            </a:p>
          </p:txBody>
        </p:sp>
      </p:grp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18CBBE97-9593-441B-8846-EC1FC769E6BA}"/>
              </a:ext>
            </a:extLst>
          </p:cNvPr>
          <p:cNvGrpSpPr/>
          <p:nvPr/>
        </p:nvGrpSpPr>
        <p:grpSpPr>
          <a:xfrm>
            <a:off x="1487488" y="2856304"/>
            <a:ext cx="4320480" cy="1223768"/>
            <a:chOff x="-36512" y="2925312"/>
            <a:chExt cx="4320480" cy="1223768"/>
          </a:xfrm>
        </p:grpSpPr>
        <p:sp>
          <p:nvSpPr>
            <p:cNvPr id="34" name="AutoShape 8"/>
            <p:cNvSpPr>
              <a:spLocks noChangeArrowheads="1"/>
            </p:cNvSpPr>
            <p:nvPr/>
          </p:nvSpPr>
          <p:spPr bwMode="auto">
            <a:xfrm>
              <a:off x="363849" y="3211276"/>
              <a:ext cx="3920119" cy="606673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85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324000" tIns="10800" rIns="18000" bIns="10800" anchor="ctr"/>
            <a:lstStyle>
              <a:lvl1pPr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400" dirty="0" err="1">
                  <a:solidFill>
                    <a:prstClr val="black"/>
                  </a:solidFill>
                  <a:cs typeface="Arial" panose="020B0604020202020204" pitchFamily="34" charset="0"/>
                </a:rPr>
                <a:t>Cooperation</a:t>
              </a:r>
              <a:r>
                <a:rPr lang="de-DE" sz="1400" dirty="0">
                  <a:solidFill>
                    <a:prstClr val="black"/>
                  </a:solidFill>
                  <a:cs typeface="Arial" panose="020B0604020202020204" pitchFamily="34" charset="0"/>
                </a:rPr>
                <a:t> </a:t>
              </a:r>
              <a:r>
                <a:rPr lang="de-DE" sz="1400" dirty="0" err="1">
                  <a:solidFill>
                    <a:prstClr val="black"/>
                  </a:solidFill>
                  <a:cs typeface="Arial" panose="020B0604020202020204" pitchFamily="34" charset="0"/>
                </a:rPr>
                <a:t>with</a:t>
              </a:r>
              <a:r>
                <a:rPr lang="de-DE" sz="1400" dirty="0">
                  <a:solidFill>
                    <a:prstClr val="black"/>
                  </a:solidFill>
                  <a:cs typeface="Arial" panose="020B0604020202020204" pitchFamily="34" charset="0"/>
                </a:rPr>
                <a:t> </a:t>
              </a:r>
              <a:r>
                <a:rPr lang="de-DE" sz="1400" dirty="0" err="1">
                  <a:solidFill>
                    <a:prstClr val="black"/>
                  </a:solidFill>
                  <a:cs typeface="Arial" panose="020B0604020202020204" pitchFamily="34" charset="0"/>
                </a:rPr>
                <a:t>companies</a:t>
              </a:r>
              <a:r>
                <a:rPr lang="de-DE" sz="1400" dirty="0">
                  <a:solidFill>
                    <a:prstClr val="black"/>
                  </a:solidFill>
                  <a:cs typeface="Arial" panose="020B0604020202020204" pitchFamily="34" charset="0"/>
                </a:rPr>
                <a:t>: </a:t>
              </a:r>
              <a:r>
                <a:rPr lang="de-DE" sz="1400" b="0" dirty="0" err="1">
                  <a:solidFill>
                    <a:prstClr val="black"/>
                  </a:solidFill>
                  <a:cs typeface="Arial" panose="020B0604020202020204" pitchFamily="34" charset="0"/>
                </a:rPr>
                <a:t>projects</a:t>
              </a:r>
              <a:r>
                <a:rPr lang="de-DE" sz="1400" b="0" dirty="0">
                  <a:solidFill>
                    <a:prstClr val="black"/>
                  </a:solidFill>
                  <a:cs typeface="Arial" panose="020B0604020202020204" pitchFamily="34" charset="0"/>
                </a:rPr>
                <a:t>, </a:t>
              </a:r>
              <a:r>
                <a:rPr lang="de-DE" sz="1400" b="0" dirty="0" err="1">
                  <a:solidFill>
                    <a:prstClr val="black"/>
                  </a:solidFill>
                  <a:cs typeface="Arial" panose="020B0604020202020204" pitchFamily="34" charset="0"/>
                </a:rPr>
                <a:t>guest</a:t>
              </a:r>
              <a:r>
                <a:rPr lang="de-DE" sz="1400" b="0" dirty="0">
                  <a:solidFill>
                    <a:prstClr val="black"/>
                  </a:solidFill>
                  <a:cs typeface="Arial" panose="020B0604020202020204" pitchFamily="34" charset="0"/>
                </a:rPr>
                <a:t> </a:t>
              </a:r>
              <a:r>
                <a:rPr lang="de-DE" sz="1400" b="0" dirty="0" err="1">
                  <a:solidFill>
                    <a:prstClr val="black"/>
                  </a:solidFill>
                  <a:cs typeface="Arial" panose="020B0604020202020204" pitchFamily="34" charset="0"/>
                </a:rPr>
                <a:t>speaker</a:t>
              </a:r>
              <a:r>
                <a:rPr lang="de-DE" sz="1400" b="0" dirty="0">
                  <a:solidFill>
                    <a:prstClr val="black"/>
                  </a:solidFill>
                  <a:cs typeface="Arial" panose="020B0604020202020204" pitchFamily="34" charset="0"/>
                </a:rPr>
                <a:t> </a:t>
              </a:r>
              <a:r>
                <a:rPr lang="de-DE" sz="1400" b="0" dirty="0" err="1">
                  <a:solidFill>
                    <a:prstClr val="black"/>
                  </a:solidFill>
                  <a:cs typeface="Arial" panose="020B0604020202020204" pitchFamily="34" charset="0"/>
                </a:rPr>
                <a:t>presentations</a:t>
              </a:r>
              <a:r>
                <a:rPr lang="de-DE" sz="1400" b="0" dirty="0">
                  <a:solidFill>
                    <a:prstClr val="black"/>
                  </a:solidFill>
                  <a:cs typeface="Arial" panose="020B0604020202020204" pitchFamily="34" charset="0"/>
                </a:rPr>
                <a:t> in </a:t>
              </a:r>
              <a:r>
                <a:rPr lang="de-DE" sz="1400" b="0" dirty="0" err="1">
                  <a:solidFill>
                    <a:prstClr val="black"/>
                  </a:solidFill>
                  <a:cs typeface="Arial" panose="020B0604020202020204" pitchFamily="34" charset="0"/>
                </a:rPr>
                <a:t>the</a:t>
              </a:r>
              <a:r>
                <a:rPr lang="de-DE" sz="1400" b="0" dirty="0">
                  <a:solidFill>
                    <a:prstClr val="black"/>
                  </a:solidFill>
                  <a:cs typeface="Arial" panose="020B0604020202020204" pitchFamily="34" charset="0"/>
                </a:rPr>
                <a:t> </a:t>
              </a:r>
              <a:r>
                <a:rPr lang="de-DE" sz="1400" b="0" dirty="0" err="1">
                  <a:solidFill>
                    <a:prstClr val="black"/>
                  </a:solidFill>
                  <a:cs typeface="Arial" panose="020B0604020202020204" pitchFamily="34" charset="0"/>
                </a:rPr>
                <a:t>courses</a:t>
              </a:r>
              <a:endParaRPr lang="de-DE" sz="1400" b="0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5" name="Text Box 20"/>
            <p:cNvSpPr txBox="1">
              <a:spLocks noChangeArrowheads="1"/>
            </p:cNvSpPr>
            <p:nvPr/>
          </p:nvSpPr>
          <p:spPr bwMode="auto">
            <a:xfrm>
              <a:off x="-36512" y="2925312"/>
              <a:ext cx="1043931" cy="1223768"/>
            </a:xfrm>
            <a:prstGeom prst="rect">
              <a:avLst/>
            </a:prstGeom>
            <a:noFill/>
            <a:ln>
              <a:noFill/>
            </a:ln>
          </p:spPr>
          <p:txBody>
            <a:bodyPr lIns="18000" tIns="18000" rIns="18000" bIns="18000"/>
            <a:lstStyle>
              <a:lvl1pPr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fr-FR" sz="6000" b="0" dirty="0">
                  <a:solidFill>
                    <a:srgbClr val="A0116A"/>
                  </a:solidFill>
                  <a:sym typeface="Wingdings" panose="05000000000000000000" pitchFamily="2" charset="2"/>
                </a:rPr>
                <a:t></a:t>
              </a:r>
            </a:p>
          </p:txBody>
        </p:sp>
      </p:grp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8238921E-65CD-4787-A0E7-271CCF65364C}"/>
              </a:ext>
            </a:extLst>
          </p:cNvPr>
          <p:cNvGrpSpPr/>
          <p:nvPr/>
        </p:nvGrpSpPr>
        <p:grpSpPr>
          <a:xfrm>
            <a:off x="6096000" y="2856304"/>
            <a:ext cx="4320480" cy="1223768"/>
            <a:chOff x="4572000" y="2925312"/>
            <a:chExt cx="4320480" cy="1223768"/>
          </a:xfrm>
        </p:grpSpPr>
        <p:sp>
          <p:nvSpPr>
            <p:cNvPr id="36" name="AutoShape 8"/>
            <p:cNvSpPr>
              <a:spLocks noChangeArrowheads="1"/>
            </p:cNvSpPr>
            <p:nvPr/>
          </p:nvSpPr>
          <p:spPr bwMode="auto">
            <a:xfrm>
              <a:off x="4972361" y="3219902"/>
              <a:ext cx="3920119" cy="606673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85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324000" tIns="10800" rIns="18000" bIns="10800" anchor="ctr"/>
            <a:lstStyle>
              <a:lvl1pPr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400" dirty="0" err="1">
                  <a:solidFill>
                    <a:prstClr val="black"/>
                  </a:solidFill>
                  <a:cs typeface="Arial" panose="020B0604020202020204" pitchFamily="34" charset="0"/>
                </a:rPr>
                <a:t>Intercultural</a:t>
              </a:r>
              <a:r>
                <a:rPr lang="de-DE" sz="1400" dirty="0">
                  <a:solidFill>
                    <a:prstClr val="black"/>
                  </a:solidFill>
                  <a:cs typeface="Arial" panose="020B0604020202020204" pitchFamily="34" charset="0"/>
                </a:rPr>
                <a:t> </a:t>
              </a:r>
              <a:r>
                <a:rPr lang="de-DE" sz="1400" dirty="0" err="1">
                  <a:solidFill>
                    <a:prstClr val="black"/>
                  </a:solidFill>
                  <a:cs typeface="Arial" panose="020B0604020202020204" pitchFamily="34" charset="0"/>
                </a:rPr>
                <a:t>experience</a:t>
              </a:r>
              <a:r>
                <a:rPr lang="de-DE" sz="1400" dirty="0">
                  <a:solidFill>
                    <a:prstClr val="black"/>
                  </a:solidFill>
                  <a:cs typeface="Arial" panose="020B0604020202020204" pitchFamily="34" charset="0"/>
                </a:rPr>
                <a:t>: </a:t>
              </a:r>
              <a:r>
                <a:rPr lang="de-DE" sz="1400" b="0" dirty="0" err="1">
                  <a:solidFill>
                    <a:prstClr val="black"/>
                  </a:solidFill>
                  <a:cs typeface="Arial" panose="020B0604020202020204" pitchFamily="34" charset="0"/>
                </a:rPr>
                <a:t>students</a:t>
              </a:r>
              <a:r>
                <a:rPr lang="de-DE" sz="1400" b="0" dirty="0">
                  <a:solidFill>
                    <a:prstClr val="black"/>
                  </a:solidFill>
                  <a:cs typeface="Arial" panose="020B0604020202020204" pitchFamily="34" charset="0"/>
                </a:rPr>
                <a:t> </a:t>
              </a:r>
              <a:r>
                <a:rPr lang="de-DE" sz="1400" b="0" dirty="0" err="1">
                  <a:solidFill>
                    <a:prstClr val="black"/>
                  </a:solidFill>
                  <a:cs typeface="Arial" panose="020B0604020202020204" pitchFamily="34" charset="0"/>
                </a:rPr>
                <a:t>from</a:t>
              </a:r>
              <a:r>
                <a:rPr lang="de-DE" sz="1400" b="0" dirty="0">
                  <a:solidFill>
                    <a:prstClr val="black"/>
                  </a:solidFill>
                  <a:cs typeface="Arial" panose="020B0604020202020204" pitchFamily="34" charset="0"/>
                </a:rPr>
                <a:t> </a:t>
              </a:r>
              <a:r>
                <a:rPr lang="de-DE" sz="1400" b="0" dirty="0" err="1">
                  <a:solidFill>
                    <a:prstClr val="black"/>
                  </a:solidFill>
                  <a:cs typeface="Arial" panose="020B0604020202020204" pitchFamily="34" charset="0"/>
                </a:rPr>
                <a:t>more</a:t>
              </a:r>
              <a:r>
                <a:rPr lang="de-DE" sz="1400" b="0" dirty="0">
                  <a:solidFill>
                    <a:prstClr val="black"/>
                  </a:solidFill>
                  <a:cs typeface="Arial" panose="020B0604020202020204" pitchFamily="34" charset="0"/>
                </a:rPr>
                <a:t> </a:t>
              </a:r>
              <a:r>
                <a:rPr lang="de-DE" sz="1400" b="0" dirty="0" err="1">
                  <a:solidFill>
                    <a:prstClr val="black"/>
                  </a:solidFill>
                  <a:cs typeface="Arial" panose="020B0604020202020204" pitchFamily="34" charset="0"/>
                </a:rPr>
                <a:t>than</a:t>
              </a:r>
              <a:r>
                <a:rPr lang="de-DE" sz="1400" b="0" dirty="0">
                  <a:solidFill>
                    <a:prstClr val="black"/>
                  </a:solidFill>
                  <a:cs typeface="Arial" panose="020B0604020202020204" pitchFamily="34" charset="0"/>
                </a:rPr>
                <a:t> 50 countries, </a:t>
              </a:r>
              <a:r>
                <a:rPr lang="de-DE" sz="1400" b="0" dirty="0" err="1">
                  <a:solidFill>
                    <a:prstClr val="black"/>
                  </a:solidFill>
                  <a:cs typeface="Arial" panose="020B0604020202020204" pitchFamily="34" charset="0"/>
                </a:rPr>
                <a:t>multicultural</a:t>
              </a:r>
              <a:r>
                <a:rPr lang="de-DE" sz="1400" b="0" dirty="0">
                  <a:solidFill>
                    <a:prstClr val="black"/>
                  </a:solidFill>
                  <a:cs typeface="Arial" panose="020B0604020202020204" pitchFamily="34" charset="0"/>
                </a:rPr>
                <a:t> </a:t>
              </a:r>
              <a:r>
                <a:rPr lang="de-DE" sz="1400" b="0" dirty="0" err="1">
                  <a:solidFill>
                    <a:prstClr val="black"/>
                  </a:solidFill>
                  <a:cs typeface="Arial" panose="020B0604020202020204" pitchFamily="34" charset="0"/>
                </a:rPr>
                <a:t>group</a:t>
              </a:r>
              <a:r>
                <a:rPr lang="de-DE" sz="1400" b="0" dirty="0">
                  <a:solidFill>
                    <a:prstClr val="black"/>
                  </a:solidFill>
                  <a:cs typeface="Arial" panose="020B0604020202020204" pitchFamily="34" charset="0"/>
                </a:rPr>
                <a:t> </a:t>
              </a:r>
              <a:r>
                <a:rPr lang="de-DE" sz="1400" b="0" dirty="0" err="1">
                  <a:solidFill>
                    <a:prstClr val="black"/>
                  </a:solidFill>
                  <a:cs typeface="Arial" panose="020B0604020202020204" pitchFamily="34" charset="0"/>
                </a:rPr>
                <a:t>work</a:t>
              </a:r>
              <a:r>
                <a:rPr lang="de-DE" sz="1400" b="0" dirty="0">
                  <a:solidFill>
                    <a:prstClr val="black"/>
                  </a:solidFill>
                  <a:cs typeface="Arial" panose="020B0604020202020204" pitchFamily="34" charset="0"/>
                </a:rPr>
                <a:t> </a:t>
              </a:r>
              <a:r>
                <a:rPr lang="de-DE" sz="1400" b="0" dirty="0" err="1">
                  <a:solidFill>
                    <a:prstClr val="black"/>
                  </a:solidFill>
                  <a:cs typeface="Arial" panose="020B0604020202020204" pitchFamily="34" charset="0"/>
                </a:rPr>
                <a:t>projects</a:t>
              </a:r>
              <a:endParaRPr lang="de-DE" sz="1400" b="0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7" name="Text Box 20"/>
            <p:cNvSpPr txBox="1">
              <a:spLocks noChangeArrowheads="1"/>
            </p:cNvSpPr>
            <p:nvPr/>
          </p:nvSpPr>
          <p:spPr bwMode="auto">
            <a:xfrm>
              <a:off x="4572000" y="2925312"/>
              <a:ext cx="1043931" cy="1223768"/>
            </a:xfrm>
            <a:prstGeom prst="rect">
              <a:avLst/>
            </a:prstGeom>
            <a:noFill/>
            <a:ln>
              <a:noFill/>
            </a:ln>
          </p:spPr>
          <p:txBody>
            <a:bodyPr lIns="18000" tIns="18000" rIns="18000" bIns="18000"/>
            <a:lstStyle>
              <a:lvl1pPr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fr-FR" sz="6000" b="0" dirty="0">
                  <a:solidFill>
                    <a:srgbClr val="A0116A"/>
                  </a:solidFill>
                  <a:sym typeface="Wingdings" panose="05000000000000000000" pitchFamily="2" charset="2"/>
                </a:rPr>
                <a:t></a:t>
              </a:r>
            </a:p>
          </p:txBody>
        </p:sp>
      </p:grp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8CB38E79-77CB-45FD-8C45-A63AEAB3D679}"/>
              </a:ext>
            </a:extLst>
          </p:cNvPr>
          <p:cNvGrpSpPr/>
          <p:nvPr/>
        </p:nvGrpSpPr>
        <p:grpSpPr>
          <a:xfrm>
            <a:off x="6096000" y="3858790"/>
            <a:ext cx="4320480" cy="1223768"/>
            <a:chOff x="4572000" y="4149448"/>
            <a:chExt cx="4320480" cy="1223768"/>
          </a:xfrm>
        </p:grpSpPr>
        <p:sp>
          <p:nvSpPr>
            <p:cNvPr id="40" name="AutoShape 8"/>
            <p:cNvSpPr>
              <a:spLocks noChangeArrowheads="1"/>
            </p:cNvSpPr>
            <p:nvPr/>
          </p:nvSpPr>
          <p:spPr bwMode="auto">
            <a:xfrm>
              <a:off x="4972361" y="4444038"/>
              <a:ext cx="3920119" cy="606673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85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324000" tIns="10800" rIns="18000" bIns="10800" anchor="ctr"/>
            <a:lstStyle>
              <a:lvl1pPr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400" dirty="0">
                  <a:solidFill>
                    <a:prstClr val="black"/>
                  </a:solidFill>
                  <a:cs typeface="Arial" panose="020B0604020202020204" pitchFamily="34" charset="0"/>
                </a:rPr>
                <a:t>International </a:t>
              </a:r>
              <a:r>
                <a:rPr lang="de-DE" sz="1400" dirty="0" err="1">
                  <a:solidFill>
                    <a:prstClr val="black"/>
                  </a:solidFill>
                  <a:cs typeface="Arial" panose="020B0604020202020204" pitchFamily="34" charset="0"/>
                </a:rPr>
                <a:t>mobility</a:t>
              </a:r>
              <a:r>
                <a:rPr lang="de-DE" sz="1400" dirty="0">
                  <a:solidFill>
                    <a:prstClr val="black"/>
                  </a:solidFill>
                  <a:cs typeface="Arial" panose="020B0604020202020204" pitchFamily="34" charset="0"/>
                </a:rPr>
                <a:t>: </a:t>
              </a:r>
              <a:r>
                <a:rPr lang="de-DE" sz="1400" b="0" dirty="0" err="1">
                  <a:solidFill>
                    <a:prstClr val="black"/>
                  </a:solidFill>
                  <a:cs typeface="Arial" panose="020B0604020202020204" pitchFamily="34" charset="0"/>
                </a:rPr>
                <a:t>attractive</a:t>
              </a:r>
              <a:r>
                <a:rPr lang="de-DE" sz="1400" b="0" dirty="0">
                  <a:solidFill>
                    <a:prstClr val="black"/>
                  </a:solidFill>
                  <a:cs typeface="Arial" panose="020B0604020202020204" pitchFamily="34" charset="0"/>
                </a:rPr>
                <a:t> </a:t>
              </a:r>
              <a:r>
                <a:rPr lang="de-DE" sz="1400" b="0" dirty="0" err="1">
                  <a:solidFill>
                    <a:prstClr val="black"/>
                  </a:solidFill>
                  <a:cs typeface="Arial" panose="020B0604020202020204" pitchFamily="34" charset="0"/>
                </a:rPr>
                <a:t>exchange</a:t>
              </a:r>
              <a:r>
                <a:rPr lang="de-DE" sz="1400" b="0" dirty="0">
                  <a:solidFill>
                    <a:prstClr val="black"/>
                  </a:solidFill>
                  <a:cs typeface="Arial" panose="020B0604020202020204" pitchFamily="34" charset="0"/>
                </a:rPr>
                <a:t> </a:t>
              </a:r>
              <a:r>
                <a:rPr lang="de-DE" sz="1400" b="0" dirty="0" err="1">
                  <a:solidFill>
                    <a:prstClr val="black"/>
                  </a:solidFill>
                  <a:cs typeface="Arial" panose="020B0604020202020204" pitchFamily="34" charset="0"/>
                </a:rPr>
                <a:t>programs</a:t>
              </a:r>
              <a:r>
                <a:rPr lang="de-DE" sz="1400" b="0" dirty="0">
                  <a:solidFill>
                    <a:prstClr val="black"/>
                  </a:solidFill>
                  <a:cs typeface="Arial" panose="020B0604020202020204" pitchFamily="34" charset="0"/>
                </a:rPr>
                <a:t>, top </a:t>
              </a:r>
              <a:r>
                <a:rPr lang="de-DE" sz="1400" b="0" dirty="0" err="1">
                  <a:solidFill>
                    <a:prstClr val="black"/>
                  </a:solidFill>
                  <a:cs typeface="Arial" panose="020B0604020202020204" pitchFamily="34" charset="0"/>
                </a:rPr>
                <a:t>destinations</a:t>
              </a:r>
              <a:r>
                <a:rPr lang="de-DE" sz="1400" b="0" dirty="0">
                  <a:solidFill>
                    <a:prstClr val="black"/>
                  </a:solidFill>
                  <a:cs typeface="Arial" panose="020B0604020202020204" pitchFamily="34" charset="0"/>
                </a:rPr>
                <a:t>, individual </a:t>
              </a:r>
              <a:r>
                <a:rPr lang="de-DE" sz="1400" b="0" dirty="0" err="1">
                  <a:solidFill>
                    <a:prstClr val="black"/>
                  </a:solidFill>
                  <a:cs typeface="Arial" panose="020B0604020202020204" pitchFamily="34" charset="0"/>
                </a:rPr>
                <a:t>sup-port</a:t>
              </a:r>
              <a:r>
                <a:rPr lang="de-DE" sz="1400" b="0" dirty="0">
                  <a:solidFill>
                    <a:prstClr val="black"/>
                  </a:solidFill>
                  <a:cs typeface="Arial" panose="020B0604020202020204" pitchFamily="34" charset="0"/>
                </a:rPr>
                <a:t>, double </a:t>
              </a:r>
              <a:r>
                <a:rPr lang="de-DE" sz="1400" b="0" dirty="0" err="1">
                  <a:solidFill>
                    <a:prstClr val="black"/>
                  </a:solidFill>
                  <a:cs typeface="Arial" panose="020B0604020202020204" pitchFamily="34" charset="0"/>
                </a:rPr>
                <a:t>degree</a:t>
              </a:r>
              <a:r>
                <a:rPr lang="de-DE" sz="1400" b="0" dirty="0">
                  <a:solidFill>
                    <a:prstClr val="black"/>
                  </a:solidFill>
                  <a:cs typeface="Arial" panose="020B0604020202020204" pitchFamily="34" charset="0"/>
                </a:rPr>
                <a:t> </a:t>
              </a:r>
              <a:r>
                <a:rPr lang="de-DE" sz="1400" b="0" dirty="0" err="1">
                  <a:solidFill>
                    <a:prstClr val="black"/>
                  </a:solidFill>
                  <a:cs typeface="Arial" panose="020B0604020202020204" pitchFamily="34" charset="0"/>
                </a:rPr>
                <a:t>programs</a:t>
              </a:r>
              <a:endParaRPr lang="de-DE" sz="1400" b="0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1" name="Text Box 20"/>
            <p:cNvSpPr txBox="1">
              <a:spLocks noChangeArrowheads="1"/>
            </p:cNvSpPr>
            <p:nvPr/>
          </p:nvSpPr>
          <p:spPr bwMode="auto">
            <a:xfrm>
              <a:off x="4572000" y="4149448"/>
              <a:ext cx="1043931" cy="1223768"/>
            </a:xfrm>
            <a:prstGeom prst="rect">
              <a:avLst/>
            </a:prstGeom>
            <a:noFill/>
            <a:ln>
              <a:noFill/>
            </a:ln>
          </p:spPr>
          <p:txBody>
            <a:bodyPr lIns="18000" tIns="18000" rIns="18000" bIns="18000"/>
            <a:lstStyle>
              <a:lvl1pPr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fr-FR" sz="6000" b="0" dirty="0">
                  <a:solidFill>
                    <a:srgbClr val="A0116A"/>
                  </a:solidFill>
                  <a:sym typeface="Wingdings" panose="05000000000000000000" pitchFamily="2" charset="2"/>
                </a:rPr>
                <a:t></a:t>
              </a:r>
            </a:p>
          </p:txBody>
        </p:sp>
      </p:grp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9B5D2623-6F36-4738-B5F6-6DA39A79BB51}"/>
              </a:ext>
            </a:extLst>
          </p:cNvPr>
          <p:cNvGrpSpPr/>
          <p:nvPr/>
        </p:nvGrpSpPr>
        <p:grpSpPr>
          <a:xfrm>
            <a:off x="1487488" y="3872602"/>
            <a:ext cx="4320480" cy="1223768"/>
            <a:chOff x="-36512" y="5373584"/>
            <a:chExt cx="4320480" cy="1223768"/>
          </a:xfrm>
        </p:grpSpPr>
        <p:sp>
          <p:nvSpPr>
            <p:cNvPr id="42" name="AutoShape 8"/>
            <p:cNvSpPr>
              <a:spLocks noChangeArrowheads="1"/>
            </p:cNvSpPr>
            <p:nvPr/>
          </p:nvSpPr>
          <p:spPr bwMode="auto">
            <a:xfrm>
              <a:off x="363849" y="5651290"/>
              <a:ext cx="3920119" cy="606673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85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324000" tIns="10800" rIns="18000" bIns="10800" anchor="ctr"/>
            <a:lstStyle>
              <a:lvl1pPr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400" dirty="0" err="1">
                  <a:solidFill>
                    <a:prstClr val="black"/>
                  </a:solidFill>
                  <a:cs typeface="Arial" panose="020B0604020202020204" pitchFamily="34" charset="0"/>
                </a:rPr>
                <a:t>Highly</a:t>
              </a:r>
              <a:r>
                <a:rPr lang="de-DE" sz="1400" dirty="0">
                  <a:solidFill>
                    <a:prstClr val="black"/>
                  </a:solidFill>
                  <a:cs typeface="Arial" panose="020B0604020202020204" pitchFamily="34" charset="0"/>
                </a:rPr>
                <a:t> </a:t>
              </a:r>
              <a:r>
                <a:rPr lang="de-DE" sz="1400" dirty="0" err="1">
                  <a:solidFill>
                    <a:prstClr val="black"/>
                  </a:solidFill>
                  <a:cs typeface="Arial" panose="020B0604020202020204" pitchFamily="34" charset="0"/>
                </a:rPr>
                <a:t>motivated</a:t>
              </a:r>
              <a:r>
                <a:rPr lang="de-DE" sz="1400" dirty="0">
                  <a:solidFill>
                    <a:prstClr val="black"/>
                  </a:solidFill>
                  <a:cs typeface="Arial" panose="020B0604020202020204" pitchFamily="34" charset="0"/>
                </a:rPr>
                <a:t> </a:t>
              </a:r>
              <a:r>
                <a:rPr lang="de-DE" sz="1400" dirty="0" err="1">
                  <a:solidFill>
                    <a:prstClr val="black"/>
                  </a:solidFill>
                  <a:cs typeface="Arial" panose="020B0604020202020204" pitchFamily="34" charset="0"/>
                </a:rPr>
                <a:t>professors</a:t>
              </a:r>
              <a:r>
                <a:rPr lang="de-DE" sz="1400" dirty="0">
                  <a:solidFill>
                    <a:prstClr val="black"/>
                  </a:solidFill>
                  <a:cs typeface="Arial" panose="020B0604020202020204" pitchFamily="34" charset="0"/>
                </a:rPr>
                <a:t>: </a:t>
              </a:r>
              <a:r>
                <a:rPr lang="de-DE" sz="1400" b="0" dirty="0" err="1">
                  <a:solidFill>
                    <a:prstClr val="black"/>
                  </a:solidFill>
                  <a:cs typeface="Arial" panose="020B0604020202020204" pitchFamily="34" charset="0"/>
                </a:rPr>
                <a:t>We</a:t>
              </a:r>
              <a:r>
                <a:rPr lang="de-DE" sz="1400" b="0" dirty="0">
                  <a:solidFill>
                    <a:prstClr val="black"/>
                  </a:solidFill>
                  <a:cs typeface="Arial" panose="020B0604020202020204" pitchFamily="34" charset="0"/>
                </a:rPr>
                <a:t> </a:t>
              </a:r>
              <a:r>
                <a:rPr lang="de-DE" sz="1400" b="0" dirty="0" err="1">
                  <a:solidFill>
                    <a:prstClr val="black"/>
                  </a:solidFill>
                  <a:cs typeface="Arial" panose="020B0604020202020204" pitchFamily="34" charset="0"/>
                </a:rPr>
                <a:t>love</a:t>
              </a:r>
              <a:r>
                <a:rPr lang="de-DE" sz="1400" b="0" dirty="0">
                  <a:solidFill>
                    <a:prstClr val="black"/>
                  </a:solidFill>
                  <a:cs typeface="Arial" panose="020B0604020202020204" pitchFamily="34" charset="0"/>
                </a:rPr>
                <a:t> </a:t>
              </a:r>
              <a:r>
                <a:rPr lang="de-DE" sz="1400" b="0" dirty="0" err="1">
                  <a:solidFill>
                    <a:prstClr val="black"/>
                  </a:solidFill>
                  <a:cs typeface="Arial" panose="020B0604020202020204" pitchFamily="34" charset="0"/>
                </a:rPr>
                <a:t>teaching</a:t>
              </a:r>
              <a:r>
                <a:rPr lang="de-DE" sz="1400" b="0" dirty="0">
                  <a:solidFill>
                    <a:prstClr val="black"/>
                  </a:solidFill>
                  <a:cs typeface="Arial" panose="020B0604020202020204" pitchFamily="34" charset="0"/>
                </a:rPr>
                <a:t> </a:t>
              </a:r>
              <a:r>
                <a:rPr lang="de-DE" sz="1400" b="0" dirty="0" err="1">
                  <a:solidFill>
                    <a:prstClr val="black"/>
                  </a:solidFill>
                  <a:cs typeface="Arial" panose="020B0604020202020204" pitchFamily="34" charset="0"/>
                </a:rPr>
                <a:t>and</a:t>
              </a:r>
              <a:r>
                <a:rPr lang="de-DE" sz="1400" b="0" dirty="0">
                  <a:solidFill>
                    <a:prstClr val="black"/>
                  </a:solidFill>
                  <a:cs typeface="Arial" panose="020B0604020202020204" pitchFamily="34" charset="0"/>
                </a:rPr>
                <a:t> </a:t>
              </a:r>
              <a:r>
                <a:rPr lang="de-DE" sz="1400" b="0" dirty="0" err="1">
                  <a:solidFill>
                    <a:prstClr val="black"/>
                  </a:solidFill>
                  <a:cs typeface="Arial" panose="020B0604020202020204" pitchFamily="34" charset="0"/>
                </a:rPr>
                <a:t>interacting</a:t>
              </a:r>
              <a:r>
                <a:rPr lang="de-DE" sz="1400" b="0" dirty="0">
                  <a:solidFill>
                    <a:prstClr val="black"/>
                  </a:solidFill>
                  <a:cs typeface="Arial" panose="020B0604020202020204" pitchFamily="34" charset="0"/>
                </a:rPr>
                <a:t> </a:t>
              </a:r>
              <a:r>
                <a:rPr lang="de-DE" sz="1400" b="0" dirty="0" err="1">
                  <a:solidFill>
                    <a:prstClr val="black"/>
                  </a:solidFill>
                  <a:cs typeface="Arial" panose="020B0604020202020204" pitchFamily="34" charset="0"/>
                </a:rPr>
                <a:t>with</a:t>
              </a:r>
              <a:r>
                <a:rPr lang="de-DE" sz="1400" b="0" dirty="0">
                  <a:solidFill>
                    <a:prstClr val="black"/>
                  </a:solidFill>
                  <a:cs typeface="Arial" panose="020B0604020202020204" pitchFamily="34" charset="0"/>
                </a:rPr>
                <a:t> </a:t>
              </a:r>
              <a:r>
                <a:rPr lang="de-DE" sz="1400" b="0" dirty="0" err="1">
                  <a:solidFill>
                    <a:prstClr val="black"/>
                  </a:solidFill>
                  <a:cs typeface="Arial" panose="020B0604020202020204" pitchFamily="34" charset="0"/>
                </a:rPr>
                <a:t>our</a:t>
              </a:r>
              <a:r>
                <a:rPr lang="de-DE" sz="1400" b="0" dirty="0">
                  <a:solidFill>
                    <a:prstClr val="black"/>
                  </a:solidFill>
                  <a:cs typeface="Arial" panose="020B0604020202020204" pitchFamily="34" charset="0"/>
                </a:rPr>
                <a:t> </a:t>
              </a:r>
              <a:r>
                <a:rPr lang="de-DE" sz="1400" b="0" dirty="0" err="1">
                  <a:solidFill>
                    <a:prstClr val="black"/>
                  </a:solidFill>
                  <a:cs typeface="Arial" panose="020B0604020202020204" pitchFamily="34" charset="0"/>
                </a:rPr>
                <a:t>students</a:t>
              </a:r>
              <a:r>
                <a:rPr lang="de-DE" sz="1400" b="0" dirty="0">
                  <a:solidFill>
                    <a:prstClr val="black"/>
                  </a:solidFill>
                  <a:cs typeface="Arial" panose="020B0604020202020204" pitchFamily="34" charset="0"/>
                </a:rPr>
                <a:t>!</a:t>
              </a:r>
            </a:p>
          </p:txBody>
        </p:sp>
        <p:sp>
          <p:nvSpPr>
            <p:cNvPr id="43" name="Text Box 20"/>
            <p:cNvSpPr txBox="1">
              <a:spLocks noChangeArrowheads="1"/>
            </p:cNvSpPr>
            <p:nvPr/>
          </p:nvSpPr>
          <p:spPr bwMode="auto">
            <a:xfrm>
              <a:off x="-36512" y="5373584"/>
              <a:ext cx="1043931" cy="1223768"/>
            </a:xfrm>
            <a:prstGeom prst="rect">
              <a:avLst/>
            </a:prstGeom>
            <a:noFill/>
            <a:ln>
              <a:noFill/>
            </a:ln>
          </p:spPr>
          <p:txBody>
            <a:bodyPr lIns="18000" tIns="18000" rIns="18000" bIns="18000"/>
            <a:lstStyle>
              <a:lvl1pPr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fr-FR" sz="6000" b="0" dirty="0">
                  <a:solidFill>
                    <a:srgbClr val="A0116A"/>
                  </a:solidFill>
                  <a:sym typeface="Wingdings" panose="05000000000000000000" pitchFamily="2" charset="2"/>
                </a:rPr>
                <a:t></a:t>
              </a:r>
            </a:p>
          </p:txBody>
        </p:sp>
      </p:grp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07DF7275-A648-4BC5-81AE-A9AAAF34506D}"/>
              </a:ext>
            </a:extLst>
          </p:cNvPr>
          <p:cNvGrpSpPr/>
          <p:nvPr/>
        </p:nvGrpSpPr>
        <p:grpSpPr>
          <a:xfrm>
            <a:off x="6096000" y="4881882"/>
            <a:ext cx="4320480" cy="1223768"/>
            <a:chOff x="4572000" y="5373584"/>
            <a:chExt cx="4320480" cy="1223768"/>
          </a:xfrm>
        </p:grpSpPr>
        <p:sp>
          <p:nvSpPr>
            <p:cNvPr id="44" name="AutoShape 8"/>
            <p:cNvSpPr>
              <a:spLocks noChangeArrowheads="1"/>
            </p:cNvSpPr>
            <p:nvPr/>
          </p:nvSpPr>
          <p:spPr bwMode="auto">
            <a:xfrm>
              <a:off x="4972361" y="5659916"/>
              <a:ext cx="3920119" cy="606673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85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324000" tIns="10800" rIns="18000" bIns="10800" anchor="ctr"/>
            <a:lstStyle>
              <a:lvl1pPr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400" dirty="0" err="1">
                  <a:solidFill>
                    <a:prstClr val="black"/>
                  </a:solidFill>
                  <a:cs typeface="Arial" panose="020B0604020202020204" pitchFamily="34" charset="0"/>
                </a:rPr>
                <a:t>Flexibility</a:t>
              </a:r>
              <a:r>
                <a:rPr lang="de-DE" sz="1400" dirty="0">
                  <a:solidFill>
                    <a:prstClr val="black"/>
                  </a:solidFill>
                  <a:cs typeface="Arial" panose="020B0604020202020204" pitchFamily="34" charset="0"/>
                </a:rPr>
                <a:t>: </a:t>
              </a:r>
              <a:r>
                <a:rPr lang="de-DE" sz="1400" b="0" dirty="0" err="1">
                  <a:solidFill>
                    <a:prstClr val="black"/>
                  </a:solidFill>
                  <a:cs typeface="Arial" panose="020B0604020202020204" pitchFamily="34" charset="0"/>
                </a:rPr>
                <a:t>customize</a:t>
              </a:r>
              <a:r>
                <a:rPr lang="de-DE" sz="1400" b="0" dirty="0">
                  <a:solidFill>
                    <a:prstClr val="black"/>
                  </a:solidFill>
                  <a:cs typeface="Arial" panose="020B0604020202020204" pitchFamily="34" charset="0"/>
                </a:rPr>
                <a:t> </a:t>
              </a:r>
              <a:r>
                <a:rPr lang="de-DE" sz="1400" b="0" dirty="0" err="1">
                  <a:solidFill>
                    <a:prstClr val="black"/>
                  </a:solidFill>
                  <a:cs typeface="Arial" panose="020B0604020202020204" pitchFamily="34" charset="0"/>
                </a:rPr>
                <a:t>your</a:t>
              </a:r>
              <a:r>
                <a:rPr lang="de-DE" sz="1400" b="0" dirty="0">
                  <a:solidFill>
                    <a:prstClr val="black"/>
                  </a:solidFill>
                  <a:cs typeface="Arial" panose="020B0604020202020204" pitchFamily="34" charset="0"/>
                </a:rPr>
                <a:t> </a:t>
              </a:r>
              <a:r>
                <a:rPr lang="de-DE" sz="1400" b="0" dirty="0" err="1">
                  <a:solidFill>
                    <a:prstClr val="black"/>
                  </a:solidFill>
                  <a:cs typeface="Arial" panose="020B0604020202020204" pitchFamily="34" charset="0"/>
                </a:rPr>
                <a:t>master</a:t>
              </a:r>
              <a:r>
                <a:rPr lang="de-DE" sz="1400" b="0" dirty="0">
                  <a:solidFill>
                    <a:prstClr val="black"/>
                  </a:solidFill>
                  <a:cs typeface="Arial" panose="020B0604020202020204" pitchFamily="34" charset="0"/>
                </a:rPr>
                <a:t> </a:t>
              </a:r>
              <a:r>
                <a:rPr lang="de-DE" sz="1400" b="0" dirty="0" err="1">
                  <a:solidFill>
                    <a:prstClr val="black"/>
                  </a:solidFill>
                  <a:cs typeface="Arial" panose="020B0604020202020204" pitchFamily="34" charset="0"/>
                </a:rPr>
                <a:t>program</a:t>
              </a:r>
              <a:r>
                <a:rPr lang="de-DE" sz="1400" b="0" dirty="0">
                  <a:solidFill>
                    <a:prstClr val="black"/>
                  </a:solidFill>
                  <a:cs typeface="Arial" panose="020B0604020202020204" pitchFamily="34" charset="0"/>
                </a:rPr>
                <a:t> </a:t>
              </a:r>
              <a:r>
                <a:rPr lang="de-DE" sz="1400" b="0" dirty="0" err="1">
                  <a:solidFill>
                    <a:prstClr val="black"/>
                  </a:solidFill>
                  <a:cs typeface="Arial" panose="020B0604020202020204" pitchFamily="34" charset="0"/>
                </a:rPr>
                <a:t>according</a:t>
              </a:r>
              <a:r>
                <a:rPr lang="de-DE" sz="1400" b="0" dirty="0">
                  <a:solidFill>
                    <a:prstClr val="black"/>
                  </a:solidFill>
                  <a:cs typeface="Arial" panose="020B0604020202020204" pitchFamily="34" charset="0"/>
                </a:rPr>
                <a:t> </a:t>
              </a:r>
              <a:r>
                <a:rPr lang="de-DE" sz="1400" b="0" dirty="0" err="1">
                  <a:solidFill>
                    <a:prstClr val="black"/>
                  </a:solidFill>
                  <a:cs typeface="Arial" panose="020B0604020202020204" pitchFamily="34" charset="0"/>
                </a:rPr>
                <a:t>to</a:t>
              </a:r>
              <a:r>
                <a:rPr lang="de-DE" sz="1400" b="0" dirty="0">
                  <a:solidFill>
                    <a:prstClr val="black"/>
                  </a:solidFill>
                  <a:cs typeface="Arial" panose="020B0604020202020204" pitchFamily="34" charset="0"/>
                </a:rPr>
                <a:t> </a:t>
              </a:r>
              <a:r>
                <a:rPr lang="de-DE" sz="1400" b="0" dirty="0" err="1">
                  <a:solidFill>
                    <a:prstClr val="black"/>
                  </a:solidFill>
                  <a:cs typeface="Arial" panose="020B0604020202020204" pitchFamily="34" charset="0"/>
                </a:rPr>
                <a:t>your</a:t>
              </a:r>
              <a:r>
                <a:rPr lang="de-DE" sz="1400" b="0" dirty="0">
                  <a:solidFill>
                    <a:prstClr val="black"/>
                  </a:solidFill>
                  <a:cs typeface="Arial" panose="020B0604020202020204" pitchFamily="34" charset="0"/>
                </a:rPr>
                <a:t> personal </a:t>
              </a:r>
              <a:r>
                <a:rPr lang="de-DE" sz="1400" b="0" dirty="0" err="1">
                  <a:solidFill>
                    <a:prstClr val="black"/>
                  </a:solidFill>
                  <a:cs typeface="Arial" panose="020B0604020202020204" pitchFamily="34" charset="0"/>
                </a:rPr>
                <a:t>interests</a:t>
              </a:r>
              <a:r>
                <a:rPr lang="de-DE" sz="1400" b="0" dirty="0">
                  <a:solidFill>
                    <a:prstClr val="black"/>
                  </a:solidFill>
                  <a:cs typeface="Arial" panose="020B0604020202020204" pitchFamily="34" charset="0"/>
                </a:rPr>
                <a:t> </a:t>
              </a:r>
              <a:r>
                <a:rPr lang="de-DE" sz="1400" b="0" dirty="0" err="1">
                  <a:solidFill>
                    <a:prstClr val="black"/>
                  </a:solidFill>
                  <a:cs typeface="Arial" panose="020B0604020202020204" pitchFamily="34" charset="0"/>
                </a:rPr>
                <a:t>and</a:t>
              </a:r>
              <a:r>
                <a:rPr lang="de-DE" sz="1400" b="0" dirty="0">
                  <a:solidFill>
                    <a:prstClr val="black"/>
                  </a:solidFill>
                  <a:cs typeface="Arial" panose="020B0604020202020204" pitchFamily="34" charset="0"/>
                </a:rPr>
                <a:t> </a:t>
              </a:r>
              <a:r>
                <a:rPr lang="de-DE" sz="1400" b="0" dirty="0" err="1">
                  <a:solidFill>
                    <a:prstClr val="black"/>
                  </a:solidFill>
                  <a:cs typeface="Arial" panose="020B0604020202020204" pitchFamily="34" charset="0"/>
                </a:rPr>
                <a:t>study</a:t>
              </a:r>
              <a:r>
                <a:rPr lang="de-DE" sz="1400" b="0" dirty="0">
                  <a:solidFill>
                    <a:prstClr val="black"/>
                  </a:solidFill>
                  <a:cs typeface="Arial" panose="020B0604020202020204" pitchFamily="34" charset="0"/>
                </a:rPr>
                <a:t> </a:t>
              </a:r>
              <a:r>
                <a:rPr lang="de-DE" sz="1400" b="0" dirty="0" err="1">
                  <a:solidFill>
                    <a:prstClr val="black"/>
                  </a:solidFill>
                  <a:cs typeface="Arial" panose="020B0604020202020204" pitchFamily="34" charset="0"/>
                </a:rPr>
                <a:t>objectives</a:t>
              </a:r>
              <a:endParaRPr lang="de-DE" sz="1400" b="0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5" name="Text Box 20"/>
            <p:cNvSpPr txBox="1">
              <a:spLocks noChangeArrowheads="1"/>
            </p:cNvSpPr>
            <p:nvPr/>
          </p:nvSpPr>
          <p:spPr bwMode="auto">
            <a:xfrm>
              <a:off x="4572000" y="5373584"/>
              <a:ext cx="1043931" cy="1223768"/>
            </a:xfrm>
            <a:prstGeom prst="rect">
              <a:avLst/>
            </a:prstGeom>
            <a:noFill/>
            <a:ln>
              <a:noFill/>
            </a:ln>
          </p:spPr>
          <p:txBody>
            <a:bodyPr lIns="18000" tIns="18000" rIns="18000" bIns="18000"/>
            <a:lstStyle>
              <a:lvl1pPr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fr-FR" sz="6000" b="0" dirty="0">
                  <a:solidFill>
                    <a:srgbClr val="A0116A"/>
                  </a:solidFill>
                  <a:sym typeface="Wingdings" panose="05000000000000000000" pitchFamily="2" charset="2"/>
                </a:rPr>
                <a:t></a:t>
              </a:r>
            </a:p>
          </p:txBody>
        </p:sp>
      </p:grpSp>
      <p:sp>
        <p:nvSpPr>
          <p:cNvPr id="20" name="Rectangle 3">
            <a:extLst>
              <a:ext uri="{FF2B5EF4-FFF2-40B4-BE49-F238E27FC236}">
                <a16:creationId xmlns:a16="http://schemas.microsoft.com/office/drawing/2014/main" id="{07BBF63D-7CBC-409B-811D-52D009613F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5520" y="1268761"/>
            <a:ext cx="864096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65113" indent="-265113">
              <a:defRPr sz="2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1pPr>
            <a:lvl2pPr marL="37931725" indent="-37474525">
              <a:defRPr sz="2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9pPr>
          </a:lstStyle>
          <a:p>
            <a:pPr marL="0" indent="0" algn="just">
              <a:buClr>
                <a:srgbClr val="1F497D"/>
              </a:buClr>
              <a:defRPr/>
            </a:pPr>
            <a:r>
              <a:rPr lang="de-DE" altLang="fr-FR" sz="2000" b="1" dirty="0">
                <a:solidFill>
                  <a:prstClr val="black"/>
                </a:solidFill>
              </a:rPr>
              <a:t>The </a:t>
            </a:r>
            <a:r>
              <a:rPr lang="de-DE" altLang="fr-FR" sz="2000" b="1" dirty="0" err="1">
                <a:solidFill>
                  <a:prstClr val="black"/>
                </a:solidFill>
              </a:rPr>
              <a:t>strengths</a:t>
            </a:r>
            <a:r>
              <a:rPr lang="de-DE" altLang="fr-FR" sz="2000" b="1" dirty="0">
                <a:solidFill>
                  <a:prstClr val="black"/>
                </a:solidFill>
              </a:rPr>
              <a:t> and </a:t>
            </a:r>
            <a:r>
              <a:rPr lang="de-DE" altLang="fr-FR" sz="2000" b="1" dirty="0" err="1">
                <a:solidFill>
                  <a:prstClr val="black"/>
                </a:solidFill>
              </a:rPr>
              <a:t>unique</a:t>
            </a:r>
            <a:r>
              <a:rPr lang="de-DE" altLang="fr-FR" sz="2000" b="1" dirty="0">
                <a:solidFill>
                  <a:prstClr val="black"/>
                </a:solidFill>
              </a:rPr>
              <a:t> </a:t>
            </a:r>
            <a:r>
              <a:rPr lang="de-DE" altLang="fr-FR" sz="2000" b="1" dirty="0" err="1">
                <a:solidFill>
                  <a:prstClr val="black"/>
                </a:solidFill>
              </a:rPr>
              <a:t>characteristics</a:t>
            </a:r>
            <a:r>
              <a:rPr lang="de-DE" altLang="fr-FR" sz="2000" b="1" dirty="0">
                <a:solidFill>
                  <a:prstClr val="black"/>
                </a:solidFill>
              </a:rPr>
              <a:t> </a:t>
            </a:r>
            <a:r>
              <a:rPr lang="de-DE" altLang="fr-FR" sz="2000" b="1" dirty="0" err="1">
                <a:solidFill>
                  <a:prstClr val="black"/>
                </a:solidFill>
              </a:rPr>
              <a:t>of</a:t>
            </a:r>
            <a:r>
              <a:rPr lang="de-DE" altLang="fr-FR" sz="2000" b="1" dirty="0">
                <a:solidFill>
                  <a:prstClr val="black"/>
                </a:solidFill>
              </a:rPr>
              <a:t> </a:t>
            </a:r>
            <a:r>
              <a:rPr lang="de-DE" altLang="fr-FR" sz="2000" b="1" dirty="0" err="1">
                <a:solidFill>
                  <a:prstClr val="black"/>
                </a:solidFill>
              </a:rPr>
              <a:t>our</a:t>
            </a:r>
            <a:r>
              <a:rPr lang="de-DE" altLang="fr-FR" sz="2000" b="1" dirty="0">
                <a:solidFill>
                  <a:prstClr val="black"/>
                </a:solidFill>
              </a:rPr>
              <a:t> </a:t>
            </a:r>
            <a:r>
              <a:rPr lang="de-DE" altLang="fr-FR" sz="2000" b="1" dirty="0" err="1">
                <a:solidFill>
                  <a:prstClr val="black"/>
                </a:solidFill>
              </a:rPr>
              <a:t>department</a:t>
            </a:r>
            <a:r>
              <a:rPr lang="de-DE" altLang="fr-FR" sz="2000" b="1" dirty="0">
                <a:solidFill>
                  <a:prstClr val="black"/>
                </a:solidFill>
              </a:rPr>
              <a:t> and </a:t>
            </a:r>
            <a:r>
              <a:rPr lang="de-DE" altLang="fr-FR" sz="2000" b="1" dirty="0" err="1">
                <a:solidFill>
                  <a:prstClr val="black"/>
                </a:solidFill>
              </a:rPr>
              <a:t>our</a:t>
            </a:r>
            <a:r>
              <a:rPr lang="de-DE" altLang="fr-FR" sz="2000" b="1" dirty="0">
                <a:solidFill>
                  <a:prstClr val="black"/>
                </a:solidFill>
              </a:rPr>
              <a:t> </a:t>
            </a:r>
            <a:r>
              <a:rPr lang="de-DE" altLang="fr-FR" sz="2000" b="1" dirty="0" err="1">
                <a:solidFill>
                  <a:prstClr val="black"/>
                </a:solidFill>
              </a:rPr>
              <a:t>masters</a:t>
            </a:r>
            <a:r>
              <a:rPr lang="de-DE" altLang="fr-FR" sz="2000" b="1" dirty="0">
                <a:solidFill>
                  <a:prstClr val="black"/>
                </a:solidFill>
              </a:rPr>
              <a:t>:</a:t>
            </a:r>
            <a:endParaRPr lang="de-DE" altLang="fr-FR" sz="2000" dirty="0">
              <a:solidFill>
                <a:prstClr val="black"/>
              </a:solidFill>
            </a:endParaRPr>
          </a:p>
          <a:p>
            <a:pPr algn="just">
              <a:buFontTx/>
              <a:buChar char="•"/>
              <a:defRPr/>
            </a:pPr>
            <a:endParaRPr lang="de-DE" altLang="fr-FR" sz="2000" dirty="0">
              <a:solidFill>
                <a:prstClr val="black"/>
              </a:solidFill>
            </a:endParaRPr>
          </a:p>
          <a:p>
            <a:pPr algn="just">
              <a:buFontTx/>
              <a:buChar char="•"/>
              <a:defRPr/>
            </a:pPr>
            <a:endParaRPr lang="de-DE" altLang="fr-FR" sz="2000" dirty="0">
              <a:solidFill>
                <a:prstClr val="black"/>
              </a:solidFill>
            </a:endParaRPr>
          </a:p>
        </p:txBody>
      </p:sp>
      <p:sp>
        <p:nvSpPr>
          <p:cNvPr id="27" name="AutoShape 8">
            <a:extLst>
              <a:ext uri="{FF2B5EF4-FFF2-40B4-BE49-F238E27FC236}">
                <a16:creationId xmlns:a16="http://schemas.microsoft.com/office/drawing/2014/main" id="{D34A7C4A-290E-4FEC-9FBE-4DEA99B5D5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7850" y="5154042"/>
            <a:ext cx="3920119" cy="122376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bg1">
                <a:lumMod val="9500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24000" tIns="10800" rIns="18000" bIns="10800" anchor="ctr"/>
          <a:lstStyle>
            <a:lvl1pPr>
              <a:defRPr sz="22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2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2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2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2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400" dirty="0" err="1">
                <a:solidFill>
                  <a:prstClr val="black"/>
                </a:solidFill>
                <a:cs typeface="Arial" panose="020B0604020202020204" pitchFamily="34" charset="0"/>
              </a:rPr>
              <a:t>Excellent</a:t>
            </a:r>
            <a:r>
              <a:rPr lang="de-DE" sz="14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de-DE" sz="1400" dirty="0" err="1">
                <a:solidFill>
                  <a:prstClr val="black"/>
                </a:solidFill>
                <a:cs typeface="Arial" panose="020B0604020202020204" pitchFamily="34" charset="0"/>
              </a:rPr>
              <a:t>study</a:t>
            </a:r>
            <a:r>
              <a:rPr lang="de-DE" sz="14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de-DE" sz="1400" dirty="0" err="1">
                <a:solidFill>
                  <a:prstClr val="black"/>
                </a:solidFill>
                <a:cs typeface="Arial" panose="020B0604020202020204" pitchFamily="34" charset="0"/>
              </a:rPr>
              <a:t>conditions</a:t>
            </a:r>
            <a:r>
              <a:rPr lang="de-DE" sz="1400" dirty="0">
                <a:solidFill>
                  <a:prstClr val="black"/>
                </a:solidFill>
                <a:cs typeface="Arial" panose="020B0604020202020204" pitchFamily="34" charset="0"/>
              </a:rPr>
              <a:t>: </a:t>
            </a:r>
            <a:r>
              <a:rPr lang="de-DE" sz="1400" b="0" dirty="0">
                <a:solidFill>
                  <a:prstClr val="black"/>
                </a:solidFill>
                <a:cs typeface="Arial" panose="020B0604020202020204" pitchFamily="34" charset="0"/>
              </a:rPr>
              <a:t>optimal </a:t>
            </a:r>
            <a:r>
              <a:rPr lang="de-DE" sz="1400" b="0" dirty="0" err="1">
                <a:solidFill>
                  <a:prstClr val="black"/>
                </a:solidFill>
                <a:cs typeface="Arial" panose="020B0604020202020204" pitchFamily="34" charset="0"/>
              </a:rPr>
              <a:t>class</a:t>
            </a:r>
            <a:r>
              <a:rPr lang="de-DE" sz="1400" b="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de-DE" sz="1400" b="0" dirty="0" err="1">
                <a:solidFill>
                  <a:prstClr val="black"/>
                </a:solidFill>
                <a:cs typeface="Arial" panose="020B0604020202020204" pitchFamily="34" charset="0"/>
              </a:rPr>
              <a:t>sizes</a:t>
            </a:r>
            <a:r>
              <a:rPr lang="de-DE" sz="1400" b="0" dirty="0">
                <a:solidFill>
                  <a:prstClr val="black"/>
                </a:solidFill>
                <a:cs typeface="Arial" panose="020B0604020202020204" pitchFamily="34" charset="0"/>
              </a:rPr>
              <a:t>, individual </a:t>
            </a:r>
            <a:r>
              <a:rPr lang="de-DE" sz="1400" b="0" dirty="0" err="1">
                <a:solidFill>
                  <a:prstClr val="black"/>
                </a:solidFill>
                <a:cs typeface="Arial" panose="020B0604020202020204" pitchFamily="34" charset="0"/>
              </a:rPr>
              <a:t>supervision</a:t>
            </a:r>
            <a:r>
              <a:rPr lang="de-DE" sz="1400" b="0" dirty="0">
                <a:solidFill>
                  <a:prstClr val="black"/>
                </a:solidFill>
                <a:cs typeface="Arial" panose="020B0604020202020204" pitchFamily="34" charset="0"/>
              </a:rPr>
              <a:t>, </a:t>
            </a:r>
            <a:r>
              <a:rPr lang="de-DE" sz="1400" b="0" dirty="0" err="1">
                <a:solidFill>
                  <a:prstClr val="black"/>
                </a:solidFill>
                <a:cs typeface="Arial" panose="020B0604020202020204" pitchFamily="34" charset="0"/>
              </a:rPr>
              <a:t>great</a:t>
            </a:r>
            <a:r>
              <a:rPr lang="de-DE" sz="1400" b="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de-DE" sz="1400" b="0" dirty="0" err="1">
                <a:solidFill>
                  <a:prstClr val="black"/>
                </a:solidFill>
                <a:cs typeface="Arial" panose="020B0604020202020204" pitchFamily="34" charset="0"/>
              </a:rPr>
              <a:t>atmos-phere</a:t>
            </a:r>
            <a:r>
              <a:rPr lang="de-DE" sz="1400" b="0" dirty="0">
                <a:solidFill>
                  <a:prstClr val="black"/>
                </a:solidFill>
                <a:cs typeface="Arial" panose="020B0604020202020204" pitchFamily="34" charset="0"/>
              </a:rPr>
              <a:t> in </a:t>
            </a:r>
            <a:r>
              <a:rPr lang="de-DE" sz="1400" b="0" dirty="0" err="1">
                <a:solidFill>
                  <a:prstClr val="black"/>
                </a:solidFill>
                <a:cs typeface="Arial" panose="020B0604020202020204" pitchFamily="34" charset="0"/>
              </a:rPr>
              <a:t>class</a:t>
            </a:r>
            <a:r>
              <a:rPr lang="de-DE" sz="1400" b="0" dirty="0">
                <a:solidFill>
                  <a:prstClr val="black"/>
                </a:solidFill>
                <a:cs typeface="Arial" panose="020B0604020202020204" pitchFamily="34" charset="0"/>
              </a:rPr>
              <a:t> (intensive and </a:t>
            </a:r>
            <a:r>
              <a:rPr lang="de-DE" sz="1400" b="0" dirty="0" err="1">
                <a:solidFill>
                  <a:prstClr val="black"/>
                </a:solidFill>
                <a:cs typeface="Arial" panose="020B0604020202020204" pitchFamily="34" charset="0"/>
              </a:rPr>
              <a:t>respectful</a:t>
            </a:r>
            <a:r>
              <a:rPr lang="de-DE" sz="1400" b="0" dirty="0">
                <a:solidFill>
                  <a:prstClr val="black"/>
                </a:solidFill>
                <a:cs typeface="Arial" panose="020B0604020202020204" pitchFamily="34" charset="0"/>
              </a:rPr>
              <a:t> in-</a:t>
            </a:r>
            <a:r>
              <a:rPr lang="de-DE" sz="1400" b="0" dirty="0" err="1">
                <a:solidFill>
                  <a:prstClr val="black"/>
                </a:solidFill>
                <a:cs typeface="Arial" panose="020B0604020202020204" pitchFamily="34" charset="0"/>
              </a:rPr>
              <a:t>teraction</a:t>
            </a:r>
            <a:r>
              <a:rPr lang="de-DE" sz="1400" b="0" dirty="0">
                <a:solidFill>
                  <a:prstClr val="black"/>
                </a:solidFill>
                <a:cs typeface="Arial" panose="020B0604020202020204" pitchFamily="34" charset="0"/>
              </a:rPr>
              <a:t>, </a:t>
            </a:r>
            <a:r>
              <a:rPr lang="de-DE" sz="1400" b="0" dirty="0" err="1">
                <a:solidFill>
                  <a:prstClr val="black"/>
                </a:solidFill>
                <a:cs typeface="Arial" panose="020B0604020202020204" pitchFamily="34" charset="0"/>
              </a:rPr>
              <a:t>fairness</a:t>
            </a:r>
            <a:r>
              <a:rPr lang="de-DE" sz="1400" b="0" dirty="0">
                <a:solidFill>
                  <a:prstClr val="black"/>
                </a:solidFill>
                <a:cs typeface="Arial" panose="020B0604020202020204" pitchFamily="34" charset="0"/>
              </a:rPr>
              <a:t> and </a:t>
            </a:r>
            <a:r>
              <a:rPr lang="de-DE" sz="1400" b="0" dirty="0" err="1">
                <a:solidFill>
                  <a:prstClr val="black"/>
                </a:solidFill>
                <a:cs typeface="Arial" panose="020B0604020202020204" pitchFamily="34" charset="0"/>
              </a:rPr>
              <a:t>transparency</a:t>
            </a:r>
            <a:r>
              <a:rPr lang="de-DE" sz="1400" b="0" dirty="0">
                <a:solidFill>
                  <a:prstClr val="black"/>
                </a:solidFill>
                <a:cs typeface="Arial" panose="020B0604020202020204" pitchFamily="34" charset="0"/>
              </a:rPr>
              <a:t>, </a:t>
            </a:r>
            <a:r>
              <a:rPr lang="de-DE" sz="1400" b="0" dirty="0" err="1">
                <a:solidFill>
                  <a:prstClr val="black"/>
                </a:solidFill>
                <a:cs typeface="Arial" panose="020B0604020202020204" pitchFamily="34" charset="0"/>
              </a:rPr>
              <a:t>feed-back</a:t>
            </a:r>
            <a:r>
              <a:rPr lang="de-DE" sz="1400" b="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de-DE" sz="1400" b="0" dirty="0" err="1">
                <a:solidFill>
                  <a:prstClr val="black"/>
                </a:solidFill>
                <a:cs typeface="Arial" panose="020B0604020202020204" pitchFamily="34" charset="0"/>
              </a:rPr>
              <a:t>culture</a:t>
            </a:r>
            <a:r>
              <a:rPr lang="de-DE" sz="1400" b="0" dirty="0">
                <a:solidFill>
                  <a:prstClr val="black"/>
                </a:solidFill>
                <a:cs typeface="Arial" panose="020B0604020202020204" pitchFamily="34" charset="0"/>
              </a:rPr>
              <a:t>); in Fribourg, </a:t>
            </a:r>
            <a:r>
              <a:rPr lang="de-DE" sz="1400" b="0" dirty="0" err="1">
                <a:solidFill>
                  <a:prstClr val="black"/>
                </a:solidFill>
                <a:cs typeface="Arial" panose="020B0604020202020204" pitchFamily="34" charset="0"/>
              </a:rPr>
              <a:t>you</a:t>
            </a:r>
            <a:r>
              <a:rPr lang="de-DE" sz="1400" b="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de-DE" sz="1400" b="0" dirty="0" err="1">
                <a:solidFill>
                  <a:prstClr val="black"/>
                </a:solidFill>
                <a:cs typeface="Arial" panose="020B0604020202020204" pitchFamily="34" charset="0"/>
              </a:rPr>
              <a:t>are</a:t>
            </a:r>
            <a:r>
              <a:rPr lang="de-DE" sz="1400" b="0" dirty="0">
                <a:solidFill>
                  <a:prstClr val="black"/>
                </a:solidFill>
                <a:cs typeface="Arial" panose="020B0604020202020204" pitchFamily="34" charset="0"/>
              </a:rPr>
              <a:t> not just a </a:t>
            </a:r>
            <a:r>
              <a:rPr lang="de-DE" sz="1400" b="0" dirty="0" err="1">
                <a:solidFill>
                  <a:prstClr val="black"/>
                </a:solidFill>
                <a:cs typeface="Arial" panose="020B0604020202020204" pitchFamily="34" charset="0"/>
              </a:rPr>
              <a:t>number</a:t>
            </a:r>
            <a:endParaRPr lang="de-DE" sz="1400" b="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38" name="Text Box 20">
            <a:extLst>
              <a:ext uri="{FF2B5EF4-FFF2-40B4-BE49-F238E27FC236}">
                <a16:creationId xmlns:a16="http://schemas.microsoft.com/office/drawing/2014/main" id="{DE8DEA5C-C1D7-4B42-8A13-560BBD7836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3247" y="4880634"/>
            <a:ext cx="1043931" cy="1223768"/>
          </a:xfrm>
          <a:prstGeom prst="rect">
            <a:avLst/>
          </a:prstGeom>
          <a:noFill/>
          <a:ln>
            <a:noFill/>
          </a:ln>
        </p:spPr>
        <p:txBody>
          <a:bodyPr lIns="18000" tIns="18000" rIns="18000" bIns="18000"/>
          <a:lstStyle>
            <a:lvl1pPr>
              <a:defRPr sz="22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2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2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2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2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fr-FR" sz="6000" b="0" dirty="0">
                <a:solidFill>
                  <a:srgbClr val="A0116A"/>
                </a:solidFill>
                <a:sym typeface="Wingdings" panose="05000000000000000000" pitchFamily="2" charset="2"/>
              </a:rPr>
              <a:t></a:t>
            </a:r>
          </a:p>
        </p:txBody>
      </p:sp>
    </p:spTree>
    <p:extLst>
      <p:ext uri="{BB962C8B-B14F-4D97-AF65-F5344CB8AC3E}">
        <p14:creationId xmlns:p14="http://schemas.microsoft.com/office/powerpoint/2010/main" val="247739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>
            <a:extLst>
              <a:ext uri="{FF2B5EF4-FFF2-40B4-BE49-F238E27FC236}">
                <a16:creationId xmlns:a16="http://schemas.microsoft.com/office/drawing/2014/main" id="{07BBF63D-7CBC-409B-811D-52D009613F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1950" y="1225631"/>
            <a:ext cx="892810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5113" indent="-265113">
              <a:defRPr sz="2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1pPr>
            <a:lvl2pPr marL="37931725" indent="-37474525">
              <a:defRPr sz="2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9pPr>
          </a:lstStyle>
          <a:p>
            <a:pPr marL="0" indent="0" algn="just">
              <a:buClr>
                <a:srgbClr val="1F497D"/>
              </a:buClr>
              <a:defRPr/>
            </a:pPr>
            <a:r>
              <a:rPr lang="de-DE" altLang="fr-FR" sz="2000" b="1" dirty="0" err="1">
                <a:solidFill>
                  <a:prstClr val="black"/>
                </a:solidFill>
              </a:rPr>
              <a:t>Our</a:t>
            </a:r>
            <a:r>
              <a:rPr lang="de-DE" altLang="fr-FR" sz="2000" b="1" dirty="0">
                <a:solidFill>
                  <a:prstClr val="black"/>
                </a:solidFill>
              </a:rPr>
              <a:t> </a:t>
            </a:r>
            <a:r>
              <a:rPr lang="de-DE" altLang="fr-FR" sz="2000" b="1" i="1" dirty="0" err="1">
                <a:solidFill>
                  <a:prstClr val="black"/>
                </a:solidFill>
              </a:rPr>
              <a:t>new</a:t>
            </a:r>
            <a:r>
              <a:rPr lang="de-DE" altLang="fr-FR" sz="2000" b="1" dirty="0">
                <a:solidFill>
                  <a:prstClr val="black"/>
                </a:solidFill>
              </a:rPr>
              <a:t> </a:t>
            </a:r>
            <a:r>
              <a:rPr lang="de-DE" altLang="fr-FR" sz="2000" b="1" dirty="0" err="1">
                <a:solidFill>
                  <a:prstClr val="black"/>
                </a:solidFill>
              </a:rPr>
              <a:t>master</a:t>
            </a:r>
            <a:r>
              <a:rPr lang="de-DE" altLang="fr-FR" sz="2000" b="1" dirty="0">
                <a:solidFill>
                  <a:prstClr val="black"/>
                </a:solidFill>
              </a:rPr>
              <a:t> </a:t>
            </a:r>
            <a:r>
              <a:rPr lang="de-DE" altLang="fr-FR" sz="2000" b="1" dirty="0" err="1">
                <a:solidFill>
                  <a:prstClr val="black"/>
                </a:solidFill>
              </a:rPr>
              <a:t>modules</a:t>
            </a:r>
            <a:r>
              <a:rPr lang="de-DE" altLang="fr-FR" sz="2000" b="1" dirty="0">
                <a:solidFill>
                  <a:prstClr val="black"/>
                </a:solidFill>
              </a:rPr>
              <a:t> </a:t>
            </a:r>
            <a:r>
              <a:rPr lang="de-DE" altLang="fr-FR" sz="2000" b="1" dirty="0" err="1">
                <a:solidFill>
                  <a:prstClr val="black"/>
                </a:solidFill>
              </a:rPr>
              <a:t>with</a:t>
            </a:r>
            <a:r>
              <a:rPr lang="de-DE" altLang="fr-FR" sz="2000" b="1" dirty="0">
                <a:solidFill>
                  <a:prstClr val="black"/>
                </a:solidFill>
              </a:rPr>
              <a:t> </a:t>
            </a:r>
            <a:r>
              <a:rPr lang="de-DE" altLang="fr-FR" sz="2000" b="1" dirty="0" err="1">
                <a:solidFill>
                  <a:prstClr val="black"/>
                </a:solidFill>
              </a:rPr>
              <a:t>selected</a:t>
            </a:r>
            <a:r>
              <a:rPr lang="de-DE" altLang="fr-FR" sz="2000" b="1" dirty="0">
                <a:solidFill>
                  <a:prstClr val="black"/>
                </a:solidFill>
              </a:rPr>
              <a:t> </a:t>
            </a:r>
            <a:r>
              <a:rPr lang="de-DE" altLang="fr-FR" sz="2000" b="1" dirty="0" err="1">
                <a:solidFill>
                  <a:prstClr val="black"/>
                </a:solidFill>
              </a:rPr>
              <a:t>courses</a:t>
            </a:r>
            <a:r>
              <a:rPr lang="de-DE" altLang="fr-FR" sz="2000" b="1" dirty="0">
                <a:solidFill>
                  <a:prstClr val="black"/>
                </a:solidFill>
              </a:rPr>
              <a:t>: </a:t>
            </a:r>
          </a:p>
          <a:p>
            <a:pPr marL="0" indent="0" algn="just">
              <a:buClr>
                <a:srgbClr val="1F497D"/>
              </a:buClr>
              <a:defRPr/>
            </a:pPr>
            <a:r>
              <a:rPr lang="de-DE" altLang="fr-FR" sz="1400" b="1" dirty="0">
                <a:solidFill>
                  <a:prstClr val="black"/>
                </a:solidFill>
              </a:rPr>
              <a:t>(</a:t>
            </a:r>
            <a:r>
              <a:rPr lang="de-DE" altLang="fr-FR" sz="1400" b="1" dirty="0" err="1">
                <a:solidFill>
                  <a:prstClr val="black"/>
                </a:solidFill>
              </a:rPr>
              <a:t>choice</a:t>
            </a:r>
            <a:r>
              <a:rPr lang="de-DE" altLang="fr-FR" sz="1400" b="1" dirty="0">
                <a:solidFill>
                  <a:prstClr val="black"/>
                </a:solidFill>
              </a:rPr>
              <a:t> </a:t>
            </a:r>
            <a:r>
              <a:rPr lang="de-DE" altLang="fr-FR" sz="1400" b="1" dirty="0" err="1">
                <a:solidFill>
                  <a:prstClr val="black"/>
                </a:solidFill>
              </a:rPr>
              <a:t>of</a:t>
            </a:r>
            <a:r>
              <a:rPr lang="de-DE" altLang="fr-FR" sz="1400" b="1" dirty="0">
                <a:solidFill>
                  <a:prstClr val="black"/>
                </a:solidFill>
              </a:rPr>
              <a:t> &gt; 10 </a:t>
            </a:r>
            <a:r>
              <a:rPr lang="de-DE" altLang="fr-FR" sz="1400" b="1" dirty="0" err="1">
                <a:solidFill>
                  <a:prstClr val="black"/>
                </a:solidFill>
              </a:rPr>
              <a:t>courses</a:t>
            </a:r>
            <a:r>
              <a:rPr lang="de-DE" altLang="fr-FR" sz="1400" b="1" dirty="0">
                <a:solidFill>
                  <a:prstClr val="black"/>
                </a:solidFill>
              </a:rPr>
              <a:t> in </a:t>
            </a:r>
            <a:r>
              <a:rPr lang="de-DE" altLang="fr-FR" sz="1400" b="1" dirty="0" err="1">
                <a:solidFill>
                  <a:prstClr val="black"/>
                </a:solidFill>
              </a:rPr>
              <a:t>each</a:t>
            </a:r>
            <a:r>
              <a:rPr lang="de-DE" altLang="fr-FR" sz="1400" b="1" dirty="0">
                <a:solidFill>
                  <a:prstClr val="black"/>
                </a:solidFill>
              </a:rPr>
              <a:t> </a:t>
            </a:r>
            <a:r>
              <a:rPr lang="de-DE" altLang="fr-FR" sz="1400" b="1" dirty="0" err="1">
                <a:solidFill>
                  <a:prstClr val="black"/>
                </a:solidFill>
              </a:rPr>
              <a:t>module</a:t>
            </a:r>
            <a:r>
              <a:rPr lang="de-DE" altLang="fr-FR" sz="1400" b="1" dirty="0">
                <a:solidFill>
                  <a:prstClr val="black"/>
                </a:solidFill>
              </a:rPr>
              <a:t>!)</a:t>
            </a:r>
            <a:endParaRPr lang="de-DE" altLang="fr-FR" sz="2000" dirty="0">
              <a:solidFill>
                <a:prstClr val="black"/>
              </a:solidFill>
            </a:endParaRPr>
          </a:p>
        </p:txBody>
      </p:sp>
      <p:sp>
        <p:nvSpPr>
          <p:cNvPr id="4" name="Gefaltete Ecke 3">
            <a:extLst>
              <a:ext uri="{FF2B5EF4-FFF2-40B4-BE49-F238E27FC236}">
                <a16:creationId xmlns:a16="http://schemas.microsoft.com/office/drawing/2014/main" id="{D37E2CB5-CD8C-4674-8BFB-93E9E2479EB3}"/>
              </a:ext>
            </a:extLst>
          </p:cNvPr>
          <p:cNvSpPr/>
          <p:nvPr/>
        </p:nvSpPr>
        <p:spPr>
          <a:xfrm>
            <a:off x="1746756" y="2009607"/>
            <a:ext cx="1537031" cy="651070"/>
          </a:xfrm>
          <a:prstGeom prst="foldedCorner">
            <a:avLst/>
          </a:prstGeom>
          <a:solidFill>
            <a:srgbClr val="0A3859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44000" rIns="36000" anchor="ctr"/>
          <a:lstStyle/>
          <a:p>
            <a:pPr algn="ctr">
              <a:defRPr/>
            </a:pPr>
            <a:r>
              <a:rPr lang="de-CH" sz="12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Strategy</a:t>
            </a:r>
            <a:r>
              <a:rPr lang="de-CH" sz="1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8" name="Rectangle 3">
            <a:extLst>
              <a:ext uri="{FF2B5EF4-FFF2-40B4-BE49-F238E27FC236}">
                <a16:creationId xmlns:a16="http://schemas.microsoft.com/office/drawing/2014/main" id="{07BBF63D-7CBC-409B-811D-52D009613F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625" y="2735355"/>
            <a:ext cx="1825934" cy="1400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65113" indent="-265113">
              <a:defRPr sz="2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1pPr>
            <a:lvl2pPr marL="37931725" indent="-37474525">
              <a:defRPr sz="2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9pPr>
          </a:lstStyle>
          <a:p>
            <a:pPr marL="85725" indent="-85725">
              <a:buClr>
                <a:srgbClr val="A0116A"/>
              </a:buClr>
              <a:buFont typeface="Arial" panose="020B0604020202020204" pitchFamily="34" charset="0"/>
              <a:buChar char="•"/>
              <a:defRPr/>
            </a:pPr>
            <a:r>
              <a:rPr lang="de-DE" altLang="fr-FR" sz="1000" dirty="0">
                <a:solidFill>
                  <a:prstClr val="black"/>
                </a:solidFill>
              </a:rPr>
              <a:t>Strategic Value </a:t>
            </a:r>
            <a:r>
              <a:rPr lang="de-DE" altLang="fr-FR" sz="1000" dirty="0" err="1">
                <a:solidFill>
                  <a:prstClr val="black"/>
                </a:solidFill>
              </a:rPr>
              <a:t>Creation</a:t>
            </a:r>
            <a:endParaRPr lang="de-DE" altLang="fr-FR" sz="1000" dirty="0">
              <a:solidFill>
                <a:prstClr val="black"/>
              </a:solidFill>
            </a:endParaRPr>
          </a:p>
          <a:p>
            <a:pPr marL="85725" indent="-85725">
              <a:buClr>
                <a:srgbClr val="A0116A"/>
              </a:buClr>
              <a:buFont typeface="Arial" panose="020B0604020202020204" pitchFamily="34" charset="0"/>
              <a:buChar char="•"/>
              <a:defRPr/>
            </a:pPr>
            <a:endParaRPr lang="de-DE" altLang="fr-FR" sz="500" dirty="0">
              <a:solidFill>
                <a:prstClr val="black"/>
              </a:solidFill>
            </a:endParaRPr>
          </a:p>
          <a:p>
            <a:pPr marL="85725" indent="-85725">
              <a:buClr>
                <a:srgbClr val="A0116A"/>
              </a:buClr>
              <a:buFont typeface="Arial" panose="020B0604020202020204" pitchFamily="34" charset="0"/>
              <a:buChar char="•"/>
              <a:defRPr/>
            </a:pPr>
            <a:r>
              <a:rPr lang="de-DE" altLang="fr-FR" sz="1000" dirty="0">
                <a:solidFill>
                  <a:prstClr val="black"/>
                </a:solidFill>
              </a:rPr>
              <a:t>Strategisches Projektmanagement</a:t>
            </a:r>
          </a:p>
          <a:p>
            <a:pPr marL="85725" indent="-85725">
              <a:buClr>
                <a:srgbClr val="A0116A"/>
              </a:buClr>
              <a:buFont typeface="Arial" panose="020B0604020202020204" pitchFamily="34" charset="0"/>
              <a:buChar char="•"/>
              <a:defRPr/>
            </a:pPr>
            <a:endParaRPr lang="de-DE" altLang="fr-FR" sz="500" dirty="0">
              <a:solidFill>
                <a:prstClr val="black"/>
              </a:solidFill>
            </a:endParaRPr>
          </a:p>
          <a:p>
            <a:pPr marL="85725" indent="-85725">
              <a:buClr>
                <a:srgbClr val="A0116A"/>
              </a:buClr>
              <a:buFont typeface="Arial" panose="020B0604020202020204" pitchFamily="34" charset="0"/>
              <a:buChar char="•"/>
              <a:defRPr/>
            </a:pPr>
            <a:r>
              <a:rPr lang="de-DE" altLang="fr-FR" sz="1000" dirty="0">
                <a:solidFill>
                  <a:prstClr val="black"/>
                </a:solidFill>
              </a:rPr>
              <a:t>Case Studies in International </a:t>
            </a:r>
            <a:r>
              <a:rPr lang="de-DE" altLang="fr-FR" sz="1000" dirty="0" err="1">
                <a:solidFill>
                  <a:prstClr val="black"/>
                </a:solidFill>
              </a:rPr>
              <a:t>Strategy</a:t>
            </a:r>
            <a:endParaRPr lang="de-DE" altLang="fr-FR" sz="1000" dirty="0">
              <a:solidFill>
                <a:prstClr val="black"/>
              </a:solidFill>
            </a:endParaRPr>
          </a:p>
          <a:p>
            <a:pPr marL="85725" indent="-85725">
              <a:buClr>
                <a:srgbClr val="A0116A"/>
              </a:buClr>
              <a:buFont typeface="Arial" panose="020B0604020202020204" pitchFamily="34" charset="0"/>
              <a:buChar char="•"/>
              <a:defRPr/>
            </a:pPr>
            <a:endParaRPr lang="de-DE" altLang="fr-FR" sz="500" dirty="0">
              <a:solidFill>
                <a:prstClr val="black"/>
              </a:solidFill>
            </a:endParaRPr>
          </a:p>
          <a:p>
            <a:pPr marL="85725" indent="-85725">
              <a:buClr>
                <a:srgbClr val="A0116A"/>
              </a:buClr>
              <a:buFont typeface="Arial" panose="020B0604020202020204" pitchFamily="34" charset="0"/>
              <a:buChar char="•"/>
              <a:defRPr/>
            </a:pPr>
            <a:r>
              <a:rPr lang="de-DE" altLang="fr-FR" sz="1000" dirty="0" err="1">
                <a:solidFill>
                  <a:prstClr val="black"/>
                </a:solidFill>
              </a:rPr>
              <a:t>Leading</a:t>
            </a:r>
            <a:r>
              <a:rPr lang="de-DE" altLang="fr-FR" sz="1000" dirty="0">
                <a:solidFill>
                  <a:prstClr val="black"/>
                </a:solidFill>
              </a:rPr>
              <a:t> Consulting Projects</a:t>
            </a:r>
          </a:p>
        </p:txBody>
      </p:sp>
      <p:sp>
        <p:nvSpPr>
          <p:cNvPr id="6" name="Gefaltete Ecke 5">
            <a:extLst>
              <a:ext uri="{FF2B5EF4-FFF2-40B4-BE49-F238E27FC236}">
                <a16:creationId xmlns:a16="http://schemas.microsoft.com/office/drawing/2014/main" id="{D37E2CB5-CD8C-4674-8BFB-93E9E2479EB3}"/>
              </a:ext>
            </a:extLst>
          </p:cNvPr>
          <p:cNvSpPr/>
          <p:nvPr/>
        </p:nvSpPr>
        <p:spPr>
          <a:xfrm>
            <a:off x="5312363" y="2004351"/>
            <a:ext cx="1537031" cy="651070"/>
          </a:xfrm>
          <a:prstGeom prst="foldedCorner">
            <a:avLst/>
          </a:prstGeom>
          <a:solidFill>
            <a:srgbClr val="0A3859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44000" rIns="36000" anchor="ctr"/>
          <a:lstStyle/>
          <a:p>
            <a:pPr algn="ctr">
              <a:defRPr/>
            </a:pPr>
            <a:r>
              <a:rPr lang="de-CH" sz="1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Organisation </a:t>
            </a:r>
            <a:r>
              <a:rPr lang="de-CH" sz="12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CH" sz="1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defRPr/>
            </a:pPr>
            <a:r>
              <a:rPr lang="de-CH" sz="1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Human </a:t>
            </a:r>
            <a:r>
              <a:rPr lang="de-CH" sz="12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</a:t>
            </a:r>
            <a:r>
              <a:rPr lang="de-CH" sz="1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defRPr/>
            </a:pPr>
            <a:r>
              <a:rPr lang="de-CH" sz="1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</a:t>
            </a:r>
            <a:endParaRPr lang="en-US" sz="12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3"/>
          <p:cNvSpPr>
            <a:spLocks noChangeArrowheads="1"/>
          </p:cNvSpPr>
          <p:nvPr/>
        </p:nvSpPr>
        <p:spPr bwMode="auto">
          <a:xfrm>
            <a:off x="2819400" y="388573"/>
            <a:ext cx="77406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7188" indent="-357188">
              <a:defRPr sz="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de-DE" altLang="fr-FR" sz="2000" b="1" dirty="0" err="1">
                <a:solidFill>
                  <a:srgbClr val="A0116A"/>
                </a:solidFill>
              </a:rPr>
              <a:t>Why</a:t>
            </a:r>
            <a:r>
              <a:rPr lang="de-DE" altLang="fr-FR" sz="2000" b="1" dirty="0">
                <a:solidFill>
                  <a:srgbClr val="A0116A"/>
                </a:solidFill>
              </a:rPr>
              <a:t> do </a:t>
            </a:r>
            <a:r>
              <a:rPr lang="de-DE" altLang="fr-FR" sz="2000" b="1" dirty="0" err="1">
                <a:solidFill>
                  <a:srgbClr val="A0116A"/>
                </a:solidFill>
              </a:rPr>
              <a:t>your</a:t>
            </a:r>
            <a:r>
              <a:rPr lang="de-DE" altLang="fr-FR" sz="2000" b="1" dirty="0">
                <a:solidFill>
                  <a:srgbClr val="A0116A"/>
                </a:solidFill>
              </a:rPr>
              <a:t> </a:t>
            </a:r>
            <a:r>
              <a:rPr lang="de-DE" altLang="fr-FR" sz="2000" b="1" dirty="0" err="1">
                <a:solidFill>
                  <a:srgbClr val="A0116A"/>
                </a:solidFill>
              </a:rPr>
              <a:t>Master‘s</a:t>
            </a:r>
            <a:r>
              <a:rPr lang="de-DE" altLang="fr-FR" sz="2000" b="1" dirty="0">
                <a:solidFill>
                  <a:srgbClr val="A0116A"/>
                </a:solidFill>
              </a:rPr>
              <a:t> </a:t>
            </a:r>
            <a:r>
              <a:rPr lang="de-DE" altLang="fr-FR" sz="2000" b="1" dirty="0" err="1">
                <a:solidFill>
                  <a:srgbClr val="A0116A"/>
                </a:solidFill>
              </a:rPr>
              <a:t>degree</a:t>
            </a:r>
            <a:r>
              <a:rPr lang="de-DE" altLang="fr-FR" sz="2000" b="1" dirty="0">
                <a:solidFill>
                  <a:srgbClr val="A0116A"/>
                </a:solidFill>
              </a:rPr>
              <a:t> in Management in Fribourg?</a:t>
            </a:r>
          </a:p>
        </p:txBody>
      </p:sp>
      <p:sp>
        <p:nvSpPr>
          <p:cNvPr id="5" name="Gefaltete Ecke 4">
            <a:extLst>
              <a:ext uri="{FF2B5EF4-FFF2-40B4-BE49-F238E27FC236}">
                <a16:creationId xmlns:a16="http://schemas.microsoft.com/office/drawing/2014/main" id="{D37E2CB5-CD8C-4674-8BFB-93E9E2479EB3}"/>
              </a:ext>
            </a:extLst>
          </p:cNvPr>
          <p:cNvSpPr/>
          <p:nvPr/>
        </p:nvSpPr>
        <p:spPr>
          <a:xfrm>
            <a:off x="3529559" y="2004351"/>
            <a:ext cx="1537030" cy="651070"/>
          </a:xfrm>
          <a:prstGeom prst="foldedCorner">
            <a:avLst/>
          </a:prstGeom>
          <a:solidFill>
            <a:srgbClr val="0A3859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44000" rIns="36000" anchor="ctr"/>
          <a:lstStyle/>
          <a:p>
            <a:pPr algn="ctr">
              <a:defRPr/>
            </a:pPr>
            <a:r>
              <a:rPr lang="de-CH" sz="1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Innovation &amp; Entrepreneurship</a:t>
            </a:r>
          </a:p>
        </p:txBody>
      </p:sp>
      <p:sp>
        <p:nvSpPr>
          <p:cNvPr id="46" name="Gefaltete Ecke 5">
            <a:extLst>
              <a:ext uri="{FF2B5EF4-FFF2-40B4-BE49-F238E27FC236}">
                <a16:creationId xmlns:a16="http://schemas.microsoft.com/office/drawing/2014/main" id="{22010146-367D-4FF3-BEA8-950EED3970EB}"/>
              </a:ext>
            </a:extLst>
          </p:cNvPr>
          <p:cNvSpPr/>
          <p:nvPr/>
        </p:nvSpPr>
        <p:spPr>
          <a:xfrm>
            <a:off x="7095167" y="2004351"/>
            <a:ext cx="1537031" cy="651070"/>
          </a:xfrm>
          <a:prstGeom prst="foldedCorner">
            <a:avLst/>
          </a:prstGeom>
          <a:solidFill>
            <a:srgbClr val="0A3859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44000" rIns="36000" anchor="ctr"/>
          <a:lstStyle/>
          <a:p>
            <a:pPr algn="ctr">
              <a:defRPr/>
            </a:pPr>
            <a:r>
              <a:rPr lang="de-CH" sz="1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Marketing</a:t>
            </a:r>
            <a:endParaRPr lang="en-US" sz="12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Gefaltete Ecke 5">
            <a:extLst>
              <a:ext uri="{FF2B5EF4-FFF2-40B4-BE49-F238E27FC236}">
                <a16:creationId xmlns:a16="http://schemas.microsoft.com/office/drawing/2014/main" id="{441AFCCE-D749-4345-98BF-9294542EA5A3}"/>
              </a:ext>
            </a:extLst>
          </p:cNvPr>
          <p:cNvSpPr/>
          <p:nvPr/>
        </p:nvSpPr>
        <p:spPr>
          <a:xfrm>
            <a:off x="8877971" y="2004351"/>
            <a:ext cx="1537031" cy="651070"/>
          </a:xfrm>
          <a:prstGeom prst="foldedCorner">
            <a:avLst/>
          </a:prstGeom>
          <a:solidFill>
            <a:srgbClr val="0A3859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44000" rIns="36000" anchor="ctr"/>
          <a:lstStyle/>
          <a:p>
            <a:pPr algn="ctr">
              <a:defRPr/>
            </a:pPr>
            <a:r>
              <a:rPr lang="de-CH" sz="1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European and Global Business</a:t>
            </a:r>
            <a:endParaRPr lang="en-US" sz="12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Rectangle 3">
            <a:extLst>
              <a:ext uri="{FF2B5EF4-FFF2-40B4-BE49-F238E27FC236}">
                <a16:creationId xmlns:a16="http://schemas.microsoft.com/office/drawing/2014/main" id="{0E8BA203-51FF-41A6-9AF4-9F8EF0AA53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5055" y="2732487"/>
            <a:ext cx="1825934" cy="124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65113" indent="-265113">
              <a:defRPr sz="2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1pPr>
            <a:lvl2pPr marL="37931725" indent="-37474525">
              <a:defRPr sz="2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9pPr>
          </a:lstStyle>
          <a:p>
            <a:pPr marL="85725" indent="-85725">
              <a:buClr>
                <a:srgbClr val="A0116A"/>
              </a:buClr>
              <a:buFont typeface="Arial" panose="020B0604020202020204" pitchFamily="34" charset="0"/>
              <a:buChar char="•"/>
              <a:defRPr/>
            </a:pPr>
            <a:r>
              <a:rPr lang="de-DE" altLang="fr-FR" sz="1000" dirty="0">
                <a:solidFill>
                  <a:prstClr val="black"/>
                </a:solidFill>
              </a:rPr>
              <a:t>Management </a:t>
            </a:r>
            <a:r>
              <a:rPr lang="de-DE" altLang="fr-FR" sz="1000" dirty="0" err="1">
                <a:solidFill>
                  <a:prstClr val="black"/>
                </a:solidFill>
              </a:rPr>
              <a:t>of</a:t>
            </a:r>
            <a:r>
              <a:rPr lang="de-DE" altLang="fr-FR" sz="1000" dirty="0">
                <a:solidFill>
                  <a:prstClr val="black"/>
                </a:solidFill>
              </a:rPr>
              <a:t> Innovation</a:t>
            </a:r>
          </a:p>
          <a:p>
            <a:pPr marL="85725" indent="-85725">
              <a:buClr>
                <a:srgbClr val="A0116A"/>
              </a:buClr>
              <a:buFont typeface="Arial" panose="020B0604020202020204" pitchFamily="34" charset="0"/>
              <a:buChar char="•"/>
              <a:defRPr/>
            </a:pPr>
            <a:endParaRPr lang="de-DE" altLang="fr-FR" sz="500" dirty="0">
              <a:solidFill>
                <a:prstClr val="black"/>
              </a:solidFill>
            </a:endParaRPr>
          </a:p>
          <a:p>
            <a:pPr marL="85725" indent="-85725">
              <a:buClr>
                <a:srgbClr val="A0116A"/>
              </a:buClr>
              <a:buFont typeface="Arial" panose="020B0604020202020204" pitchFamily="34" charset="0"/>
              <a:buChar char="•"/>
              <a:defRPr/>
            </a:pPr>
            <a:r>
              <a:rPr lang="de-DE" altLang="fr-FR" sz="1000" dirty="0" err="1">
                <a:solidFill>
                  <a:prstClr val="black"/>
                </a:solidFill>
              </a:rPr>
              <a:t>Entreprenariat</a:t>
            </a:r>
            <a:endParaRPr lang="de-DE" altLang="fr-FR" sz="1000" dirty="0">
              <a:solidFill>
                <a:prstClr val="black"/>
              </a:solidFill>
            </a:endParaRPr>
          </a:p>
          <a:p>
            <a:pPr marL="85725" indent="-85725">
              <a:buClr>
                <a:srgbClr val="A0116A"/>
              </a:buClr>
              <a:buFont typeface="Arial" panose="020B0604020202020204" pitchFamily="34" charset="0"/>
              <a:buChar char="•"/>
              <a:defRPr/>
            </a:pPr>
            <a:endParaRPr lang="de-DE" altLang="fr-FR" sz="500" dirty="0">
              <a:solidFill>
                <a:prstClr val="black"/>
              </a:solidFill>
            </a:endParaRPr>
          </a:p>
          <a:p>
            <a:pPr marL="85725" indent="-85725">
              <a:buClr>
                <a:srgbClr val="A0116A"/>
              </a:buClr>
              <a:buFont typeface="Arial" panose="020B0604020202020204" pitchFamily="34" charset="0"/>
              <a:buChar char="•"/>
              <a:defRPr/>
            </a:pPr>
            <a:r>
              <a:rPr lang="de-DE" altLang="fr-FR" sz="1000" dirty="0">
                <a:solidFill>
                  <a:prstClr val="black"/>
                </a:solidFill>
              </a:rPr>
              <a:t>Innovations- und Technologiemanagement</a:t>
            </a:r>
          </a:p>
          <a:p>
            <a:pPr marL="85725" indent="-85725">
              <a:buClr>
                <a:srgbClr val="A0116A"/>
              </a:buClr>
              <a:buFont typeface="Arial" panose="020B0604020202020204" pitchFamily="34" charset="0"/>
              <a:buChar char="•"/>
              <a:defRPr/>
            </a:pPr>
            <a:endParaRPr lang="de-DE" altLang="fr-FR" sz="500" dirty="0">
              <a:solidFill>
                <a:prstClr val="black"/>
              </a:solidFill>
            </a:endParaRPr>
          </a:p>
          <a:p>
            <a:pPr marL="85725" indent="-85725">
              <a:buClr>
                <a:srgbClr val="A0116A"/>
              </a:buClr>
              <a:buFont typeface="Arial" panose="020B0604020202020204" pitchFamily="34" charset="0"/>
              <a:buChar char="•"/>
              <a:defRPr/>
            </a:pPr>
            <a:r>
              <a:rPr lang="de-DE" altLang="fr-FR" sz="1000" dirty="0" err="1">
                <a:solidFill>
                  <a:prstClr val="black"/>
                </a:solidFill>
              </a:rPr>
              <a:t>Nouveaux</a:t>
            </a:r>
            <a:r>
              <a:rPr lang="de-DE" altLang="fr-FR" sz="1000" dirty="0">
                <a:solidFill>
                  <a:prstClr val="black"/>
                </a:solidFill>
              </a:rPr>
              <a:t> Trends de </a:t>
            </a:r>
            <a:r>
              <a:rPr lang="de-DE" altLang="fr-FR" sz="1000" dirty="0" err="1">
                <a:solidFill>
                  <a:prstClr val="black"/>
                </a:solidFill>
              </a:rPr>
              <a:t>l‘Innovation</a:t>
            </a:r>
            <a:endParaRPr lang="de-DE" altLang="fr-FR" sz="1000" dirty="0">
              <a:solidFill>
                <a:prstClr val="black"/>
              </a:solidFill>
            </a:endParaRPr>
          </a:p>
        </p:txBody>
      </p:sp>
      <p:sp>
        <p:nvSpPr>
          <p:cNvPr id="49" name="Rectangle 3">
            <a:extLst>
              <a:ext uri="{FF2B5EF4-FFF2-40B4-BE49-F238E27FC236}">
                <a16:creationId xmlns:a16="http://schemas.microsoft.com/office/drawing/2014/main" id="{38B494E8-EA21-41C9-8246-9DFE63E3B1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7845" y="2729619"/>
            <a:ext cx="1825934" cy="109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65113" indent="-265113">
              <a:defRPr sz="2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1pPr>
            <a:lvl2pPr marL="37931725" indent="-37474525">
              <a:defRPr sz="2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9pPr>
          </a:lstStyle>
          <a:p>
            <a:pPr marL="85725" indent="-85725">
              <a:buClr>
                <a:srgbClr val="A0116A"/>
              </a:buClr>
              <a:buFont typeface="Arial" panose="020B0604020202020204" pitchFamily="34" charset="0"/>
              <a:buChar char="•"/>
              <a:defRPr/>
            </a:pPr>
            <a:r>
              <a:rPr lang="de-DE" altLang="fr-FR" sz="1000" dirty="0" err="1">
                <a:solidFill>
                  <a:prstClr val="black"/>
                </a:solidFill>
              </a:rPr>
              <a:t>Organization</a:t>
            </a:r>
            <a:r>
              <a:rPr lang="de-DE" altLang="fr-FR" sz="1000" dirty="0">
                <a:solidFill>
                  <a:prstClr val="black"/>
                </a:solidFill>
              </a:rPr>
              <a:t> </a:t>
            </a:r>
            <a:r>
              <a:rPr lang="de-DE" altLang="fr-FR" sz="1000" dirty="0" err="1">
                <a:solidFill>
                  <a:prstClr val="black"/>
                </a:solidFill>
              </a:rPr>
              <a:t>Behavior</a:t>
            </a:r>
            <a:endParaRPr lang="de-DE" altLang="fr-FR" sz="1000" dirty="0">
              <a:solidFill>
                <a:prstClr val="black"/>
              </a:solidFill>
            </a:endParaRPr>
          </a:p>
          <a:p>
            <a:pPr marL="85725" indent="-85725">
              <a:buClr>
                <a:srgbClr val="A0116A"/>
              </a:buClr>
              <a:buFont typeface="Arial" panose="020B0604020202020204" pitchFamily="34" charset="0"/>
              <a:buChar char="•"/>
              <a:defRPr/>
            </a:pPr>
            <a:endParaRPr lang="de-DE" altLang="fr-FR" sz="500" dirty="0">
              <a:solidFill>
                <a:prstClr val="black"/>
              </a:solidFill>
            </a:endParaRPr>
          </a:p>
          <a:p>
            <a:pPr marL="85725" indent="-85725">
              <a:buClr>
                <a:srgbClr val="A0116A"/>
              </a:buClr>
              <a:buFont typeface="Arial" panose="020B0604020202020204" pitchFamily="34" charset="0"/>
              <a:buChar char="•"/>
              <a:defRPr/>
            </a:pPr>
            <a:r>
              <a:rPr lang="de-DE" altLang="fr-FR" sz="1000" dirty="0">
                <a:solidFill>
                  <a:prstClr val="black"/>
                </a:solidFill>
              </a:rPr>
              <a:t>Strategisches HRM</a:t>
            </a:r>
          </a:p>
          <a:p>
            <a:pPr marL="85725" indent="-85725">
              <a:buClr>
                <a:srgbClr val="A0116A"/>
              </a:buClr>
              <a:buFont typeface="Arial" panose="020B0604020202020204" pitchFamily="34" charset="0"/>
              <a:buChar char="•"/>
              <a:defRPr/>
            </a:pPr>
            <a:endParaRPr lang="de-DE" altLang="fr-FR" sz="500" dirty="0">
              <a:solidFill>
                <a:prstClr val="black"/>
              </a:solidFill>
            </a:endParaRPr>
          </a:p>
          <a:p>
            <a:pPr marL="85725" indent="-85725">
              <a:buClr>
                <a:srgbClr val="A0116A"/>
              </a:buClr>
              <a:buFont typeface="Arial" panose="020B0604020202020204" pitchFamily="34" charset="0"/>
              <a:buChar char="•"/>
              <a:defRPr/>
            </a:pPr>
            <a:r>
              <a:rPr lang="de-DE" altLang="fr-FR" sz="1000" dirty="0" err="1">
                <a:solidFill>
                  <a:prstClr val="black"/>
                </a:solidFill>
              </a:rPr>
              <a:t>Théories</a:t>
            </a:r>
            <a:r>
              <a:rPr lang="de-DE" altLang="fr-FR" sz="1000" dirty="0">
                <a:solidFill>
                  <a:prstClr val="black"/>
                </a:solidFill>
              </a:rPr>
              <a:t> et </a:t>
            </a:r>
            <a:r>
              <a:rPr lang="de-DE" altLang="fr-FR" sz="1000" dirty="0" err="1">
                <a:solidFill>
                  <a:prstClr val="black"/>
                </a:solidFill>
              </a:rPr>
              <a:t>pratiques</a:t>
            </a:r>
            <a:r>
              <a:rPr lang="de-DE" altLang="fr-FR" sz="1000" dirty="0">
                <a:solidFill>
                  <a:prstClr val="black"/>
                </a:solidFill>
              </a:rPr>
              <a:t> de </a:t>
            </a:r>
            <a:r>
              <a:rPr lang="de-DE" altLang="fr-FR" sz="1000" dirty="0" err="1">
                <a:solidFill>
                  <a:prstClr val="black"/>
                </a:solidFill>
              </a:rPr>
              <a:t>l‘organisation</a:t>
            </a:r>
            <a:endParaRPr lang="de-DE" altLang="fr-FR" sz="1000" dirty="0">
              <a:solidFill>
                <a:prstClr val="black"/>
              </a:solidFill>
            </a:endParaRPr>
          </a:p>
          <a:p>
            <a:pPr marL="85725" indent="-85725">
              <a:buClr>
                <a:srgbClr val="A0116A"/>
              </a:buClr>
              <a:buFont typeface="Arial" panose="020B0604020202020204" pitchFamily="34" charset="0"/>
              <a:buChar char="•"/>
              <a:defRPr/>
            </a:pPr>
            <a:endParaRPr lang="de-DE" altLang="fr-FR" sz="500" dirty="0">
              <a:solidFill>
                <a:prstClr val="black"/>
              </a:solidFill>
            </a:endParaRPr>
          </a:p>
          <a:p>
            <a:pPr marL="85725" indent="-85725">
              <a:buClr>
                <a:srgbClr val="A0116A"/>
              </a:buClr>
              <a:buFont typeface="Arial" panose="020B0604020202020204" pitchFamily="34" charset="0"/>
              <a:buChar char="•"/>
              <a:defRPr/>
            </a:pPr>
            <a:r>
              <a:rPr lang="de-DE" altLang="fr-FR" sz="1000" dirty="0" err="1">
                <a:solidFill>
                  <a:prstClr val="black"/>
                </a:solidFill>
              </a:rPr>
              <a:t>Intercultural</a:t>
            </a:r>
            <a:r>
              <a:rPr lang="de-DE" altLang="fr-FR" sz="1000" dirty="0">
                <a:solidFill>
                  <a:prstClr val="black"/>
                </a:solidFill>
              </a:rPr>
              <a:t> Management</a:t>
            </a:r>
          </a:p>
        </p:txBody>
      </p:sp>
      <p:sp>
        <p:nvSpPr>
          <p:cNvPr id="50" name="Rectangle 3">
            <a:extLst>
              <a:ext uri="{FF2B5EF4-FFF2-40B4-BE49-F238E27FC236}">
                <a16:creationId xmlns:a16="http://schemas.microsoft.com/office/drawing/2014/main" id="{7BD22C35-1F0D-4768-A6AD-2520A1622F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519" y="2735377"/>
            <a:ext cx="1825928" cy="124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65113" indent="-265113">
              <a:defRPr sz="2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1pPr>
            <a:lvl2pPr marL="37931725" indent="-37474525">
              <a:defRPr sz="2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9pPr>
          </a:lstStyle>
          <a:p>
            <a:pPr marL="85725" indent="-85725">
              <a:buClr>
                <a:srgbClr val="A0116A"/>
              </a:buClr>
              <a:buFont typeface="Arial" panose="020B0604020202020204" pitchFamily="34" charset="0"/>
              <a:buChar char="•"/>
              <a:defRPr/>
            </a:pPr>
            <a:r>
              <a:rPr lang="de-DE" altLang="fr-FR" sz="1000" dirty="0">
                <a:solidFill>
                  <a:prstClr val="black"/>
                </a:solidFill>
              </a:rPr>
              <a:t>Marketing </a:t>
            </a:r>
            <a:r>
              <a:rPr lang="de-DE" altLang="fr-FR" sz="1000" dirty="0" err="1">
                <a:solidFill>
                  <a:prstClr val="black"/>
                </a:solidFill>
              </a:rPr>
              <a:t>Strategy</a:t>
            </a:r>
            <a:endParaRPr lang="de-DE" altLang="fr-FR" sz="1000" dirty="0">
              <a:solidFill>
                <a:prstClr val="black"/>
              </a:solidFill>
            </a:endParaRPr>
          </a:p>
          <a:p>
            <a:pPr marL="85725" indent="-85725">
              <a:buClr>
                <a:srgbClr val="A0116A"/>
              </a:buClr>
              <a:buFont typeface="Arial" panose="020B0604020202020204" pitchFamily="34" charset="0"/>
              <a:buChar char="•"/>
              <a:defRPr/>
            </a:pPr>
            <a:endParaRPr lang="de-DE" altLang="fr-FR" sz="500" dirty="0">
              <a:solidFill>
                <a:prstClr val="black"/>
              </a:solidFill>
            </a:endParaRPr>
          </a:p>
          <a:p>
            <a:pPr marL="85725" indent="-85725">
              <a:buClr>
                <a:srgbClr val="A0116A"/>
              </a:buClr>
              <a:buFont typeface="Arial" panose="020B0604020202020204" pitchFamily="34" charset="0"/>
              <a:buChar char="•"/>
              <a:defRPr/>
            </a:pPr>
            <a:r>
              <a:rPr lang="de-DE" altLang="fr-FR" sz="1000" dirty="0">
                <a:solidFill>
                  <a:prstClr val="black"/>
                </a:solidFill>
              </a:rPr>
              <a:t>International Services Marketing</a:t>
            </a:r>
          </a:p>
          <a:p>
            <a:pPr marL="85725" indent="-85725">
              <a:buClr>
                <a:srgbClr val="A0116A"/>
              </a:buClr>
              <a:buFont typeface="Arial" panose="020B0604020202020204" pitchFamily="34" charset="0"/>
              <a:buChar char="•"/>
              <a:defRPr/>
            </a:pPr>
            <a:endParaRPr lang="de-DE" altLang="fr-FR" sz="500" dirty="0">
              <a:solidFill>
                <a:prstClr val="black"/>
              </a:solidFill>
            </a:endParaRPr>
          </a:p>
          <a:p>
            <a:pPr marL="85725" indent="-85725">
              <a:buClr>
                <a:srgbClr val="A0116A"/>
              </a:buClr>
              <a:buFont typeface="Arial" panose="020B0604020202020204" pitchFamily="34" charset="0"/>
              <a:buChar char="•"/>
              <a:defRPr/>
            </a:pPr>
            <a:r>
              <a:rPr lang="de-DE" altLang="fr-FR" sz="1000" dirty="0">
                <a:solidFill>
                  <a:prstClr val="black"/>
                </a:solidFill>
              </a:rPr>
              <a:t>Retail and Distribution Management</a:t>
            </a:r>
          </a:p>
          <a:p>
            <a:pPr marL="85725" indent="-85725">
              <a:buClr>
                <a:srgbClr val="A0116A"/>
              </a:buClr>
              <a:buFont typeface="Arial" panose="020B0604020202020204" pitchFamily="34" charset="0"/>
              <a:buChar char="•"/>
              <a:defRPr/>
            </a:pPr>
            <a:endParaRPr lang="de-DE" altLang="fr-FR" sz="500" dirty="0">
              <a:solidFill>
                <a:prstClr val="black"/>
              </a:solidFill>
            </a:endParaRPr>
          </a:p>
          <a:p>
            <a:pPr marL="85725" indent="-85725">
              <a:buClr>
                <a:srgbClr val="A0116A"/>
              </a:buClr>
              <a:buFont typeface="Arial" panose="020B0604020202020204" pitchFamily="34" charset="0"/>
              <a:buChar char="•"/>
              <a:defRPr/>
            </a:pPr>
            <a:r>
              <a:rPr lang="de-DE" altLang="fr-FR" sz="1000" dirty="0">
                <a:solidFill>
                  <a:prstClr val="black"/>
                </a:solidFill>
              </a:rPr>
              <a:t>Marketing Durable</a:t>
            </a:r>
          </a:p>
        </p:txBody>
      </p:sp>
      <p:sp>
        <p:nvSpPr>
          <p:cNvPr id="51" name="Rectangle 3">
            <a:extLst>
              <a:ext uri="{FF2B5EF4-FFF2-40B4-BE49-F238E27FC236}">
                <a16:creationId xmlns:a16="http://schemas.microsoft.com/office/drawing/2014/main" id="{A672A250-F5B4-4528-AEB9-1D1AB69094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60697" y="2732509"/>
            <a:ext cx="1825928" cy="1400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65113" indent="-265113">
              <a:defRPr sz="2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1pPr>
            <a:lvl2pPr marL="37931725" indent="-37474525">
              <a:defRPr sz="2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9pPr>
          </a:lstStyle>
          <a:p>
            <a:pPr marL="85725" indent="-85725">
              <a:buClr>
                <a:srgbClr val="A0116A"/>
              </a:buClr>
              <a:buFont typeface="Arial" panose="020B0604020202020204" pitchFamily="34" charset="0"/>
              <a:buChar char="•"/>
              <a:defRPr/>
            </a:pPr>
            <a:r>
              <a:rPr lang="de-DE" altLang="fr-FR" sz="1000" dirty="0" err="1">
                <a:solidFill>
                  <a:prstClr val="black"/>
                </a:solidFill>
              </a:rPr>
              <a:t>Fundamentals</a:t>
            </a:r>
            <a:r>
              <a:rPr lang="de-DE" altLang="fr-FR" sz="1000" dirty="0">
                <a:solidFill>
                  <a:prstClr val="black"/>
                </a:solidFill>
              </a:rPr>
              <a:t> </a:t>
            </a:r>
            <a:r>
              <a:rPr lang="de-DE" altLang="fr-FR" sz="1000" dirty="0" err="1">
                <a:solidFill>
                  <a:prstClr val="black"/>
                </a:solidFill>
              </a:rPr>
              <a:t>of</a:t>
            </a:r>
            <a:r>
              <a:rPr lang="de-DE" altLang="fr-FR" sz="1000" dirty="0">
                <a:solidFill>
                  <a:prstClr val="black"/>
                </a:solidFill>
              </a:rPr>
              <a:t> International Management</a:t>
            </a:r>
          </a:p>
          <a:p>
            <a:pPr marL="85725" indent="-85725">
              <a:buClr>
                <a:srgbClr val="A0116A"/>
              </a:buClr>
              <a:buFont typeface="Arial" panose="020B0604020202020204" pitchFamily="34" charset="0"/>
              <a:buChar char="•"/>
              <a:defRPr/>
            </a:pPr>
            <a:endParaRPr lang="de-DE" altLang="fr-FR" sz="500" dirty="0">
              <a:solidFill>
                <a:prstClr val="black"/>
              </a:solidFill>
            </a:endParaRPr>
          </a:p>
          <a:p>
            <a:pPr marL="85725" indent="-85725">
              <a:buClr>
                <a:srgbClr val="A0116A"/>
              </a:buClr>
              <a:buFont typeface="Arial" panose="020B0604020202020204" pitchFamily="34" charset="0"/>
              <a:buChar char="•"/>
              <a:defRPr/>
            </a:pPr>
            <a:r>
              <a:rPr lang="de-DE" altLang="fr-FR" sz="1000" dirty="0">
                <a:solidFill>
                  <a:prstClr val="black"/>
                </a:solidFill>
              </a:rPr>
              <a:t>Managing </a:t>
            </a:r>
            <a:r>
              <a:rPr lang="de-DE" altLang="fr-FR" sz="1000" dirty="0" err="1">
                <a:solidFill>
                  <a:prstClr val="black"/>
                </a:solidFill>
              </a:rPr>
              <a:t>the</a:t>
            </a:r>
            <a:r>
              <a:rPr lang="de-DE" altLang="fr-FR" sz="1000" dirty="0">
                <a:solidFill>
                  <a:prstClr val="black"/>
                </a:solidFill>
              </a:rPr>
              <a:t> Multinational Network</a:t>
            </a:r>
          </a:p>
          <a:p>
            <a:pPr marL="85725" indent="-85725">
              <a:buClr>
                <a:srgbClr val="A0116A"/>
              </a:buClr>
              <a:buFont typeface="Arial" panose="020B0604020202020204" pitchFamily="34" charset="0"/>
              <a:buChar char="•"/>
              <a:defRPr/>
            </a:pPr>
            <a:endParaRPr lang="de-DE" altLang="fr-FR" sz="500" dirty="0">
              <a:solidFill>
                <a:prstClr val="black"/>
              </a:solidFill>
            </a:endParaRPr>
          </a:p>
          <a:p>
            <a:pPr marL="85725" indent="-85725">
              <a:buClr>
                <a:srgbClr val="A0116A"/>
              </a:buClr>
              <a:buFont typeface="Arial" panose="020B0604020202020204" pitchFamily="34" charset="0"/>
              <a:buChar char="•"/>
              <a:defRPr/>
            </a:pPr>
            <a:r>
              <a:rPr lang="de-DE" altLang="fr-FR" sz="1000" dirty="0" err="1">
                <a:solidFill>
                  <a:prstClr val="black"/>
                </a:solidFill>
              </a:rPr>
              <a:t>Intercultural</a:t>
            </a:r>
            <a:r>
              <a:rPr lang="de-DE" altLang="fr-FR" sz="1000" dirty="0">
                <a:solidFill>
                  <a:prstClr val="black"/>
                </a:solidFill>
              </a:rPr>
              <a:t> Business Projects </a:t>
            </a:r>
          </a:p>
          <a:p>
            <a:pPr marL="85725" indent="-85725">
              <a:buClr>
                <a:srgbClr val="A0116A"/>
              </a:buClr>
              <a:buFont typeface="Arial" panose="020B0604020202020204" pitchFamily="34" charset="0"/>
              <a:buChar char="•"/>
              <a:defRPr/>
            </a:pPr>
            <a:endParaRPr lang="de-DE" altLang="fr-FR" sz="500" dirty="0">
              <a:solidFill>
                <a:prstClr val="black"/>
              </a:solidFill>
            </a:endParaRPr>
          </a:p>
          <a:p>
            <a:pPr marL="85725" indent="-85725">
              <a:buClr>
                <a:srgbClr val="A0116A"/>
              </a:buClr>
              <a:buFont typeface="Arial" panose="020B0604020202020204" pitchFamily="34" charset="0"/>
              <a:buChar char="•"/>
              <a:defRPr/>
            </a:pPr>
            <a:r>
              <a:rPr lang="de-DE" altLang="fr-FR" sz="1000" dirty="0" err="1">
                <a:solidFill>
                  <a:prstClr val="black"/>
                </a:solidFill>
              </a:rPr>
              <a:t>Sustainable</a:t>
            </a:r>
            <a:r>
              <a:rPr lang="de-DE" altLang="fr-FR" sz="1000" dirty="0">
                <a:solidFill>
                  <a:prstClr val="black"/>
                </a:solidFill>
              </a:rPr>
              <a:t> </a:t>
            </a:r>
            <a:r>
              <a:rPr lang="de-DE" altLang="fr-FR" sz="1000" dirty="0" err="1">
                <a:solidFill>
                  <a:prstClr val="black"/>
                </a:solidFill>
              </a:rPr>
              <a:t>Globalization</a:t>
            </a:r>
            <a:endParaRPr lang="de-DE" altLang="fr-FR" sz="1000" dirty="0">
              <a:solidFill>
                <a:prstClr val="black"/>
              </a:solidFill>
            </a:endParaRPr>
          </a:p>
        </p:txBody>
      </p:sp>
      <p:sp>
        <p:nvSpPr>
          <p:cNvPr id="52" name="Gefaltete Ecke 3">
            <a:extLst>
              <a:ext uri="{FF2B5EF4-FFF2-40B4-BE49-F238E27FC236}">
                <a16:creationId xmlns:a16="http://schemas.microsoft.com/office/drawing/2014/main" id="{7FB2CD6A-565E-4178-B68F-5FEB31BA5AAA}"/>
              </a:ext>
            </a:extLst>
          </p:cNvPr>
          <p:cNvSpPr/>
          <p:nvPr/>
        </p:nvSpPr>
        <p:spPr>
          <a:xfrm>
            <a:off x="1743888" y="4309969"/>
            <a:ext cx="1537031" cy="651070"/>
          </a:xfrm>
          <a:prstGeom prst="foldedCorner">
            <a:avLst/>
          </a:prstGeom>
          <a:solidFill>
            <a:srgbClr val="0A3859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44000" rIns="36000" anchor="ctr"/>
          <a:lstStyle/>
          <a:p>
            <a:pPr algn="ctr">
              <a:defRPr/>
            </a:pPr>
            <a:r>
              <a:rPr lang="de-CH" sz="1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Finance </a:t>
            </a:r>
          </a:p>
        </p:txBody>
      </p:sp>
      <p:sp>
        <p:nvSpPr>
          <p:cNvPr id="53" name="Rectangle 3">
            <a:extLst>
              <a:ext uri="{FF2B5EF4-FFF2-40B4-BE49-F238E27FC236}">
                <a16:creationId xmlns:a16="http://schemas.microsoft.com/office/drawing/2014/main" id="{88ABB22B-64A0-47C4-BE5E-B745FAF5F0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757" y="5035717"/>
            <a:ext cx="1825934" cy="124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65113" indent="-265113">
              <a:defRPr sz="2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1pPr>
            <a:lvl2pPr marL="37931725" indent="-37474525">
              <a:defRPr sz="2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9pPr>
          </a:lstStyle>
          <a:p>
            <a:pPr marL="85725" indent="-85725">
              <a:buClr>
                <a:srgbClr val="A0116A"/>
              </a:buClr>
              <a:buFont typeface="Arial" panose="020B0604020202020204" pitchFamily="34" charset="0"/>
              <a:buChar char="•"/>
              <a:defRPr/>
            </a:pPr>
            <a:r>
              <a:rPr lang="de-DE" altLang="fr-FR" sz="1000" dirty="0">
                <a:solidFill>
                  <a:prstClr val="black"/>
                </a:solidFill>
              </a:rPr>
              <a:t>International Finance</a:t>
            </a:r>
          </a:p>
          <a:p>
            <a:pPr marL="85725" indent="-85725">
              <a:buClr>
                <a:srgbClr val="A0116A"/>
              </a:buClr>
              <a:buFont typeface="Arial" panose="020B0604020202020204" pitchFamily="34" charset="0"/>
              <a:buChar char="•"/>
              <a:defRPr/>
            </a:pPr>
            <a:endParaRPr lang="de-DE" altLang="fr-FR" sz="500" dirty="0">
              <a:solidFill>
                <a:prstClr val="black"/>
              </a:solidFill>
            </a:endParaRPr>
          </a:p>
          <a:p>
            <a:pPr marL="85725" indent="-85725">
              <a:buClr>
                <a:srgbClr val="A0116A"/>
              </a:buClr>
              <a:buFont typeface="Arial" panose="020B0604020202020204" pitchFamily="34" charset="0"/>
              <a:buChar char="•"/>
              <a:defRPr/>
            </a:pPr>
            <a:r>
              <a:rPr lang="de-DE" altLang="fr-FR" sz="1000" dirty="0">
                <a:solidFill>
                  <a:prstClr val="black"/>
                </a:solidFill>
              </a:rPr>
              <a:t>Risk Management and Financial Derivatives</a:t>
            </a:r>
          </a:p>
          <a:p>
            <a:pPr marL="85725" indent="-85725">
              <a:buClr>
                <a:srgbClr val="A0116A"/>
              </a:buClr>
              <a:buFont typeface="Arial" panose="020B0604020202020204" pitchFamily="34" charset="0"/>
              <a:buChar char="•"/>
              <a:defRPr/>
            </a:pPr>
            <a:endParaRPr lang="de-DE" altLang="fr-FR" sz="500" dirty="0">
              <a:solidFill>
                <a:prstClr val="black"/>
              </a:solidFill>
            </a:endParaRPr>
          </a:p>
          <a:p>
            <a:pPr marL="85725" indent="-85725">
              <a:buClr>
                <a:srgbClr val="A0116A"/>
              </a:buClr>
              <a:buFont typeface="Arial" panose="020B0604020202020204" pitchFamily="34" charset="0"/>
              <a:buChar char="•"/>
              <a:defRPr/>
            </a:pPr>
            <a:r>
              <a:rPr lang="de-DE" altLang="fr-FR" sz="1000" dirty="0">
                <a:solidFill>
                  <a:prstClr val="black"/>
                </a:solidFill>
              </a:rPr>
              <a:t>Finance </a:t>
            </a:r>
            <a:r>
              <a:rPr lang="de-DE" altLang="fr-FR" sz="1000" dirty="0" err="1">
                <a:solidFill>
                  <a:prstClr val="black"/>
                </a:solidFill>
              </a:rPr>
              <a:t>empirique</a:t>
            </a:r>
            <a:endParaRPr lang="de-DE" altLang="fr-FR" sz="1000" dirty="0">
              <a:solidFill>
                <a:prstClr val="black"/>
              </a:solidFill>
            </a:endParaRPr>
          </a:p>
          <a:p>
            <a:pPr marL="85725" indent="-85725">
              <a:buClr>
                <a:srgbClr val="A0116A"/>
              </a:buClr>
              <a:buFont typeface="Arial" panose="020B0604020202020204" pitchFamily="34" charset="0"/>
              <a:buChar char="•"/>
              <a:defRPr/>
            </a:pPr>
            <a:endParaRPr lang="de-DE" altLang="fr-FR" sz="500" dirty="0">
              <a:solidFill>
                <a:prstClr val="black"/>
              </a:solidFill>
            </a:endParaRPr>
          </a:p>
          <a:p>
            <a:pPr marL="85725" indent="-85725">
              <a:buClr>
                <a:srgbClr val="A0116A"/>
              </a:buClr>
              <a:buFont typeface="Arial" panose="020B0604020202020204" pitchFamily="34" charset="0"/>
              <a:buChar char="•"/>
              <a:defRPr/>
            </a:pPr>
            <a:r>
              <a:rPr lang="de-DE" altLang="fr-FR" sz="1000" dirty="0">
                <a:solidFill>
                  <a:prstClr val="black"/>
                </a:solidFill>
              </a:rPr>
              <a:t>Financial Statement Analysis</a:t>
            </a:r>
          </a:p>
        </p:txBody>
      </p:sp>
      <p:sp>
        <p:nvSpPr>
          <p:cNvPr id="54" name="Gefaltete Ecke 5">
            <a:extLst>
              <a:ext uri="{FF2B5EF4-FFF2-40B4-BE49-F238E27FC236}">
                <a16:creationId xmlns:a16="http://schemas.microsoft.com/office/drawing/2014/main" id="{3083C1B4-FA28-4FDD-976A-7CF7E08962E0}"/>
              </a:ext>
            </a:extLst>
          </p:cNvPr>
          <p:cNvSpPr/>
          <p:nvPr/>
        </p:nvSpPr>
        <p:spPr>
          <a:xfrm>
            <a:off x="5309495" y="4304713"/>
            <a:ext cx="1537031" cy="651070"/>
          </a:xfrm>
          <a:prstGeom prst="foldedCorner">
            <a:avLst/>
          </a:prstGeom>
          <a:solidFill>
            <a:srgbClr val="0A3859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44000" rIns="36000" anchor="ctr"/>
          <a:lstStyle/>
          <a:p>
            <a:pPr algn="ctr">
              <a:defRPr/>
            </a:pPr>
            <a:r>
              <a:rPr lang="de-CH" sz="12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Nonprofit</a:t>
            </a:r>
            <a:r>
              <a:rPr lang="de-CH" sz="1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Management &amp; </a:t>
            </a:r>
            <a:r>
              <a:rPr lang="de-CH" sz="12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Sustainability</a:t>
            </a:r>
            <a:endParaRPr lang="en-US" sz="12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Gefaltete Ecke 4">
            <a:extLst>
              <a:ext uri="{FF2B5EF4-FFF2-40B4-BE49-F238E27FC236}">
                <a16:creationId xmlns:a16="http://schemas.microsoft.com/office/drawing/2014/main" id="{F115AB2C-5FB1-4C81-9131-87111B05580E}"/>
              </a:ext>
            </a:extLst>
          </p:cNvPr>
          <p:cNvSpPr/>
          <p:nvPr/>
        </p:nvSpPr>
        <p:spPr>
          <a:xfrm>
            <a:off x="3526691" y="4304713"/>
            <a:ext cx="1537030" cy="651070"/>
          </a:xfrm>
          <a:prstGeom prst="foldedCorner">
            <a:avLst/>
          </a:prstGeom>
          <a:solidFill>
            <a:srgbClr val="0A3859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44000" rIns="36000" anchor="ctr"/>
          <a:lstStyle/>
          <a:p>
            <a:pPr algn="ctr">
              <a:defRPr/>
            </a:pPr>
            <a:r>
              <a:rPr lang="de-CH" sz="1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&amp; Control</a:t>
            </a:r>
          </a:p>
        </p:txBody>
      </p:sp>
      <p:sp>
        <p:nvSpPr>
          <p:cNvPr id="56" name="Gefaltete Ecke 5">
            <a:extLst>
              <a:ext uri="{FF2B5EF4-FFF2-40B4-BE49-F238E27FC236}">
                <a16:creationId xmlns:a16="http://schemas.microsoft.com/office/drawing/2014/main" id="{87E05767-D482-4364-A3B7-44218127C101}"/>
              </a:ext>
            </a:extLst>
          </p:cNvPr>
          <p:cNvSpPr/>
          <p:nvPr/>
        </p:nvSpPr>
        <p:spPr>
          <a:xfrm>
            <a:off x="7092299" y="4304713"/>
            <a:ext cx="1537031" cy="651070"/>
          </a:xfrm>
          <a:prstGeom prst="foldedCorner">
            <a:avLst/>
          </a:prstGeom>
          <a:solidFill>
            <a:srgbClr val="0A3859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44000" rIns="36000" anchor="ctr"/>
          <a:lstStyle/>
          <a:p>
            <a:pPr algn="ctr">
              <a:defRPr/>
            </a:pPr>
            <a:r>
              <a:rPr lang="de-CH" sz="1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Managing </a:t>
            </a:r>
            <a:r>
              <a:rPr lang="de-CH" sz="12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Digitalisation</a:t>
            </a:r>
            <a:endParaRPr lang="en-US" sz="12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Gefaltete Ecke 5">
            <a:extLst>
              <a:ext uri="{FF2B5EF4-FFF2-40B4-BE49-F238E27FC236}">
                <a16:creationId xmlns:a16="http://schemas.microsoft.com/office/drawing/2014/main" id="{4C4D702E-5110-4A88-98D3-8BEA2345B560}"/>
              </a:ext>
            </a:extLst>
          </p:cNvPr>
          <p:cNvSpPr/>
          <p:nvPr/>
        </p:nvSpPr>
        <p:spPr>
          <a:xfrm>
            <a:off x="8875103" y="4304713"/>
            <a:ext cx="1537031" cy="651070"/>
          </a:xfrm>
          <a:prstGeom prst="foldedCorner">
            <a:avLst/>
          </a:prstGeom>
          <a:solidFill>
            <a:srgbClr val="0A3859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44000" rIns="36000" anchor="ctr"/>
          <a:lstStyle/>
          <a:p>
            <a:pPr algn="ctr">
              <a:defRPr/>
            </a:pPr>
            <a:r>
              <a:rPr lang="de-CH" sz="1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Analytics</a:t>
            </a:r>
            <a:endParaRPr lang="en-US" sz="12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Rectangle 3">
            <a:extLst>
              <a:ext uri="{FF2B5EF4-FFF2-40B4-BE49-F238E27FC236}">
                <a16:creationId xmlns:a16="http://schemas.microsoft.com/office/drawing/2014/main" id="{98103EE9-776C-4940-B5F5-69D6DFA002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187" y="5032849"/>
            <a:ext cx="1825934" cy="1400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65113" indent="-265113">
              <a:defRPr sz="2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1pPr>
            <a:lvl2pPr marL="37931725" indent="-37474525">
              <a:defRPr sz="2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9pPr>
          </a:lstStyle>
          <a:p>
            <a:pPr marL="85725" indent="-85725">
              <a:buClr>
                <a:srgbClr val="A0116A"/>
              </a:buClr>
              <a:buFont typeface="Arial" panose="020B0604020202020204" pitchFamily="34" charset="0"/>
              <a:buChar char="•"/>
              <a:defRPr/>
            </a:pPr>
            <a:r>
              <a:rPr lang="de-DE" altLang="fr-FR" sz="1000" dirty="0" err="1">
                <a:solidFill>
                  <a:prstClr val="black"/>
                </a:solidFill>
              </a:rPr>
              <a:t>Advanced</a:t>
            </a:r>
            <a:r>
              <a:rPr lang="de-DE" altLang="fr-FR" sz="1000" dirty="0">
                <a:solidFill>
                  <a:prstClr val="black"/>
                </a:solidFill>
              </a:rPr>
              <a:t> </a:t>
            </a:r>
            <a:r>
              <a:rPr lang="de-DE" altLang="fr-FR" sz="1000" dirty="0" err="1">
                <a:solidFill>
                  <a:prstClr val="black"/>
                </a:solidFill>
              </a:rPr>
              <a:t>Managerial</a:t>
            </a:r>
            <a:r>
              <a:rPr lang="de-DE" altLang="fr-FR" sz="1000" dirty="0">
                <a:solidFill>
                  <a:prstClr val="black"/>
                </a:solidFill>
              </a:rPr>
              <a:t> Accounting</a:t>
            </a:r>
          </a:p>
          <a:p>
            <a:pPr marL="85725" indent="-85725">
              <a:buClr>
                <a:srgbClr val="A0116A"/>
              </a:buClr>
              <a:buFont typeface="Arial" panose="020B0604020202020204" pitchFamily="34" charset="0"/>
              <a:buChar char="•"/>
              <a:defRPr/>
            </a:pPr>
            <a:endParaRPr lang="de-DE" altLang="fr-FR" sz="500" dirty="0">
              <a:solidFill>
                <a:prstClr val="black"/>
              </a:solidFill>
            </a:endParaRPr>
          </a:p>
          <a:p>
            <a:pPr marL="85725" indent="-85725">
              <a:buClr>
                <a:srgbClr val="A0116A"/>
              </a:buClr>
              <a:buFont typeface="Arial" panose="020B0604020202020204" pitchFamily="34" charset="0"/>
              <a:buChar char="•"/>
              <a:defRPr/>
            </a:pPr>
            <a:r>
              <a:rPr lang="de-DE" altLang="fr-FR" sz="1000" dirty="0" err="1">
                <a:solidFill>
                  <a:prstClr val="black"/>
                </a:solidFill>
              </a:rPr>
              <a:t>Advanced</a:t>
            </a:r>
            <a:r>
              <a:rPr lang="de-DE" altLang="fr-FR" sz="1000" dirty="0">
                <a:solidFill>
                  <a:prstClr val="black"/>
                </a:solidFill>
              </a:rPr>
              <a:t> Group Accounting</a:t>
            </a:r>
          </a:p>
          <a:p>
            <a:pPr marL="85725" indent="-85725">
              <a:buClr>
                <a:srgbClr val="A0116A"/>
              </a:buClr>
              <a:buFont typeface="Arial" panose="020B0604020202020204" pitchFamily="34" charset="0"/>
              <a:buChar char="•"/>
              <a:defRPr/>
            </a:pPr>
            <a:endParaRPr lang="de-DE" altLang="fr-FR" sz="500" dirty="0">
              <a:solidFill>
                <a:prstClr val="black"/>
              </a:solidFill>
            </a:endParaRPr>
          </a:p>
          <a:p>
            <a:pPr marL="85725" indent="-85725">
              <a:buClr>
                <a:srgbClr val="A0116A"/>
              </a:buClr>
              <a:buFont typeface="Arial" panose="020B0604020202020204" pitchFamily="34" charset="0"/>
              <a:buChar char="•"/>
              <a:defRPr/>
            </a:pPr>
            <a:r>
              <a:rPr lang="de-DE" altLang="fr-FR" sz="1000" dirty="0">
                <a:solidFill>
                  <a:prstClr val="black"/>
                </a:solidFill>
              </a:rPr>
              <a:t>International Accounting Standards</a:t>
            </a:r>
          </a:p>
          <a:p>
            <a:pPr marL="85725" indent="-85725">
              <a:buClr>
                <a:srgbClr val="A0116A"/>
              </a:buClr>
              <a:buFont typeface="Arial" panose="020B0604020202020204" pitchFamily="34" charset="0"/>
              <a:buChar char="•"/>
              <a:defRPr/>
            </a:pPr>
            <a:endParaRPr lang="de-DE" altLang="fr-FR" sz="500" dirty="0">
              <a:solidFill>
                <a:prstClr val="black"/>
              </a:solidFill>
            </a:endParaRPr>
          </a:p>
          <a:p>
            <a:pPr marL="85725" indent="-85725">
              <a:buClr>
                <a:srgbClr val="A0116A"/>
              </a:buClr>
              <a:buFont typeface="Arial" panose="020B0604020202020204" pitchFamily="34" charset="0"/>
              <a:buChar char="•"/>
              <a:defRPr/>
            </a:pPr>
            <a:r>
              <a:rPr lang="de-DE" altLang="fr-FR" sz="1000" dirty="0">
                <a:solidFill>
                  <a:prstClr val="black"/>
                </a:solidFill>
              </a:rPr>
              <a:t>International Taxation</a:t>
            </a:r>
          </a:p>
        </p:txBody>
      </p:sp>
      <p:sp>
        <p:nvSpPr>
          <p:cNvPr id="59" name="Rectangle 3">
            <a:extLst>
              <a:ext uri="{FF2B5EF4-FFF2-40B4-BE49-F238E27FC236}">
                <a16:creationId xmlns:a16="http://schemas.microsoft.com/office/drawing/2014/main" id="{9EC61460-D881-4C80-B640-C3B526F786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4977" y="5029981"/>
            <a:ext cx="1825934" cy="1400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65113" indent="-265113">
              <a:defRPr sz="2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1pPr>
            <a:lvl2pPr marL="37931725" indent="-37474525">
              <a:defRPr sz="2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9pPr>
          </a:lstStyle>
          <a:p>
            <a:pPr marL="85725" indent="-85725">
              <a:buClr>
                <a:srgbClr val="A0116A"/>
              </a:buClr>
              <a:buFont typeface="Arial" panose="020B0604020202020204" pitchFamily="34" charset="0"/>
              <a:buChar char="•"/>
              <a:defRPr/>
            </a:pPr>
            <a:r>
              <a:rPr lang="de-DE" altLang="fr-FR" sz="1000" dirty="0">
                <a:solidFill>
                  <a:prstClr val="black"/>
                </a:solidFill>
              </a:rPr>
              <a:t>Performance Measurement in NPO</a:t>
            </a:r>
          </a:p>
          <a:p>
            <a:pPr marL="85725" indent="-85725">
              <a:buClr>
                <a:srgbClr val="A0116A"/>
              </a:buClr>
              <a:buFont typeface="Arial" panose="020B0604020202020204" pitchFamily="34" charset="0"/>
              <a:buChar char="•"/>
              <a:defRPr/>
            </a:pPr>
            <a:endParaRPr lang="de-DE" altLang="fr-FR" sz="500" dirty="0">
              <a:solidFill>
                <a:prstClr val="black"/>
              </a:solidFill>
            </a:endParaRPr>
          </a:p>
          <a:p>
            <a:pPr marL="85725" indent="-85725">
              <a:buClr>
                <a:srgbClr val="A0116A"/>
              </a:buClr>
              <a:buFont typeface="Arial" panose="020B0604020202020204" pitchFamily="34" charset="0"/>
              <a:buChar char="•"/>
              <a:defRPr/>
            </a:pPr>
            <a:r>
              <a:rPr lang="de-DE" altLang="fr-FR" sz="1000" dirty="0">
                <a:solidFill>
                  <a:prstClr val="black"/>
                </a:solidFill>
              </a:rPr>
              <a:t>Ressourcenmanagement in NPO</a:t>
            </a:r>
          </a:p>
          <a:p>
            <a:pPr marL="85725" indent="-85725">
              <a:buClr>
                <a:srgbClr val="A0116A"/>
              </a:buClr>
              <a:buFont typeface="Arial" panose="020B0604020202020204" pitchFamily="34" charset="0"/>
              <a:buChar char="•"/>
              <a:defRPr/>
            </a:pPr>
            <a:endParaRPr lang="de-DE" altLang="fr-FR" sz="500" dirty="0">
              <a:solidFill>
                <a:prstClr val="black"/>
              </a:solidFill>
            </a:endParaRPr>
          </a:p>
          <a:p>
            <a:pPr marL="85725" indent="-85725">
              <a:buClr>
                <a:srgbClr val="A0116A"/>
              </a:buClr>
              <a:buFont typeface="Arial" panose="020B0604020202020204" pitchFamily="34" charset="0"/>
              <a:buChar char="•"/>
              <a:defRPr/>
            </a:pPr>
            <a:r>
              <a:rPr lang="de-DE" altLang="fr-FR" sz="1000" dirty="0">
                <a:solidFill>
                  <a:prstClr val="black"/>
                </a:solidFill>
              </a:rPr>
              <a:t>Das Freiburger Management-Modell</a:t>
            </a:r>
          </a:p>
          <a:p>
            <a:pPr marL="85725" indent="-85725">
              <a:buClr>
                <a:srgbClr val="A0116A"/>
              </a:buClr>
              <a:buFont typeface="Arial" panose="020B0604020202020204" pitchFamily="34" charset="0"/>
              <a:buChar char="•"/>
              <a:defRPr/>
            </a:pPr>
            <a:endParaRPr lang="de-DE" altLang="fr-FR" sz="500" dirty="0">
              <a:solidFill>
                <a:prstClr val="black"/>
              </a:solidFill>
            </a:endParaRPr>
          </a:p>
          <a:p>
            <a:pPr marL="85725" indent="-85725">
              <a:buClr>
                <a:srgbClr val="A0116A"/>
              </a:buClr>
              <a:buFont typeface="Arial" panose="020B0604020202020204" pitchFamily="34" charset="0"/>
              <a:buChar char="•"/>
              <a:defRPr/>
            </a:pPr>
            <a:r>
              <a:rPr lang="de-DE" altLang="fr-FR" sz="1000" dirty="0" err="1">
                <a:solidFill>
                  <a:prstClr val="black"/>
                </a:solidFill>
              </a:rPr>
              <a:t>Sustainable</a:t>
            </a:r>
            <a:r>
              <a:rPr lang="de-DE" altLang="fr-FR" sz="1000" dirty="0">
                <a:solidFill>
                  <a:prstClr val="black"/>
                </a:solidFill>
              </a:rPr>
              <a:t> </a:t>
            </a:r>
            <a:r>
              <a:rPr lang="de-DE" altLang="fr-FR" sz="1000" dirty="0" err="1">
                <a:solidFill>
                  <a:prstClr val="black"/>
                </a:solidFill>
              </a:rPr>
              <a:t>Globalization</a:t>
            </a:r>
            <a:endParaRPr lang="de-DE" altLang="fr-FR" sz="1000" dirty="0">
              <a:solidFill>
                <a:prstClr val="black"/>
              </a:solidFill>
            </a:endParaRPr>
          </a:p>
        </p:txBody>
      </p:sp>
      <p:sp>
        <p:nvSpPr>
          <p:cNvPr id="60" name="Rectangle 3">
            <a:extLst>
              <a:ext uri="{FF2B5EF4-FFF2-40B4-BE49-F238E27FC236}">
                <a16:creationId xmlns:a16="http://schemas.microsoft.com/office/drawing/2014/main" id="{A1509CEB-843B-4C73-BD1C-DD7D42928C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3651" y="5035739"/>
            <a:ext cx="1825928" cy="124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65113" indent="-265113">
              <a:defRPr sz="2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1pPr>
            <a:lvl2pPr marL="37931725" indent="-37474525">
              <a:defRPr sz="2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9pPr>
          </a:lstStyle>
          <a:p>
            <a:pPr marL="85725" indent="-85725">
              <a:buClr>
                <a:srgbClr val="A0116A"/>
              </a:buClr>
              <a:buFont typeface="Arial" panose="020B0604020202020204" pitchFamily="34" charset="0"/>
              <a:buChar char="•"/>
              <a:defRPr/>
            </a:pPr>
            <a:r>
              <a:rPr lang="de-DE" altLang="fr-FR" sz="1000" dirty="0" err="1">
                <a:solidFill>
                  <a:prstClr val="black"/>
                </a:solidFill>
              </a:rPr>
              <a:t>Digitalisation</a:t>
            </a:r>
            <a:r>
              <a:rPr lang="de-DE" altLang="fr-FR" sz="1000" dirty="0">
                <a:solidFill>
                  <a:prstClr val="black"/>
                </a:solidFill>
              </a:rPr>
              <a:t> and Information Systems</a:t>
            </a:r>
          </a:p>
          <a:p>
            <a:pPr marL="85725" indent="-85725">
              <a:buClr>
                <a:srgbClr val="A0116A"/>
              </a:buClr>
              <a:buFont typeface="Arial" panose="020B0604020202020204" pitchFamily="34" charset="0"/>
              <a:buChar char="•"/>
              <a:defRPr/>
            </a:pPr>
            <a:endParaRPr lang="de-DE" altLang="fr-FR" sz="500" dirty="0">
              <a:solidFill>
                <a:prstClr val="black"/>
              </a:solidFill>
            </a:endParaRPr>
          </a:p>
          <a:p>
            <a:pPr marL="85725" indent="-85725">
              <a:buClr>
                <a:srgbClr val="A0116A"/>
              </a:buClr>
              <a:buFont typeface="Arial" panose="020B0604020202020204" pitchFamily="34" charset="0"/>
              <a:buChar char="•"/>
              <a:defRPr/>
            </a:pPr>
            <a:r>
              <a:rPr lang="de-DE" altLang="fr-FR" sz="1000" dirty="0">
                <a:solidFill>
                  <a:prstClr val="black"/>
                </a:solidFill>
              </a:rPr>
              <a:t>Digital Commerce in B2C and B2B </a:t>
            </a:r>
            <a:r>
              <a:rPr lang="de-DE" altLang="fr-FR" sz="1000" dirty="0" err="1">
                <a:solidFill>
                  <a:prstClr val="black"/>
                </a:solidFill>
              </a:rPr>
              <a:t>Markets</a:t>
            </a:r>
            <a:endParaRPr lang="de-DE" altLang="fr-FR" sz="1000" dirty="0">
              <a:solidFill>
                <a:prstClr val="black"/>
              </a:solidFill>
            </a:endParaRPr>
          </a:p>
          <a:p>
            <a:pPr marL="85725" indent="-85725">
              <a:buClr>
                <a:srgbClr val="A0116A"/>
              </a:buClr>
              <a:buFont typeface="Arial" panose="020B0604020202020204" pitchFamily="34" charset="0"/>
              <a:buChar char="•"/>
              <a:defRPr/>
            </a:pPr>
            <a:endParaRPr lang="de-DE" altLang="fr-FR" sz="500" dirty="0">
              <a:solidFill>
                <a:prstClr val="black"/>
              </a:solidFill>
            </a:endParaRPr>
          </a:p>
          <a:p>
            <a:pPr marL="85725" indent="-85725">
              <a:buClr>
                <a:srgbClr val="A0116A"/>
              </a:buClr>
              <a:buFont typeface="Arial" panose="020B0604020202020204" pitchFamily="34" charset="0"/>
              <a:buChar char="•"/>
              <a:defRPr/>
            </a:pPr>
            <a:r>
              <a:rPr lang="de-DE" altLang="fr-FR" sz="1000" dirty="0">
                <a:solidFill>
                  <a:prstClr val="black"/>
                </a:solidFill>
              </a:rPr>
              <a:t>Big Data Methods</a:t>
            </a:r>
          </a:p>
          <a:p>
            <a:pPr marL="85725" indent="-85725">
              <a:buClr>
                <a:srgbClr val="A0116A"/>
              </a:buClr>
              <a:buFont typeface="Arial" panose="020B0604020202020204" pitchFamily="34" charset="0"/>
              <a:buChar char="•"/>
              <a:defRPr/>
            </a:pPr>
            <a:endParaRPr lang="de-DE" altLang="fr-FR" sz="500" dirty="0">
              <a:solidFill>
                <a:prstClr val="black"/>
              </a:solidFill>
            </a:endParaRPr>
          </a:p>
          <a:p>
            <a:pPr marL="85725" indent="-85725">
              <a:buClr>
                <a:srgbClr val="A0116A"/>
              </a:buClr>
              <a:buFont typeface="Arial" panose="020B0604020202020204" pitchFamily="34" charset="0"/>
              <a:buChar char="•"/>
              <a:defRPr/>
            </a:pPr>
            <a:r>
              <a:rPr lang="de-DE" altLang="fr-FR" sz="1000" dirty="0">
                <a:solidFill>
                  <a:prstClr val="black"/>
                </a:solidFill>
              </a:rPr>
              <a:t>Digital Economy</a:t>
            </a:r>
          </a:p>
        </p:txBody>
      </p:sp>
      <p:sp>
        <p:nvSpPr>
          <p:cNvPr id="61" name="Rectangle 3">
            <a:extLst>
              <a:ext uri="{FF2B5EF4-FFF2-40B4-BE49-F238E27FC236}">
                <a16:creationId xmlns:a16="http://schemas.microsoft.com/office/drawing/2014/main" id="{D5FFE4A9-E669-487A-A4CC-4E9C6546A1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57829" y="5032871"/>
            <a:ext cx="1825928" cy="124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65113" indent="-265113">
              <a:defRPr sz="2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1pPr>
            <a:lvl2pPr marL="37931725" indent="-37474525">
              <a:defRPr sz="2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9pPr>
          </a:lstStyle>
          <a:p>
            <a:pPr marL="85725" indent="-85725">
              <a:buClr>
                <a:srgbClr val="A0116A"/>
              </a:buClr>
              <a:buFont typeface="Arial" panose="020B0604020202020204" pitchFamily="34" charset="0"/>
              <a:buChar char="•"/>
              <a:defRPr/>
            </a:pPr>
            <a:r>
              <a:rPr lang="de-DE" altLang="fr-FR" sz="1000" dirty="0">
                <a:solidFill>
                  <a:prstClr val="black"/>
                </a:solidFill>
              </a:rPr>
              <a:t>Datenbanken </a:t>
            </a:r>
          </a:p>
          <a:p>
            <a:pPr marL="85725" indent="-85725">
              <a:buClr>
                <a:srgbClr val="A0116A"/>
              </a:buClr>
              <a:buFont typeface="Arial" panose="020B0604020202020204" pitchFamily="34" charset="0"/>
              <a:buChar char="•"/>
              <a:defRPr/>
            </a:pPr>
            <a:endParaRPr lang="de-DE" altLang="fr-FR" sz="500" dirty="0">
              <a:solidFill>
                <a:prstClr val="black"/>
              </a:solidFill>
            </a:endParaRPr>
          </a:p>
          <a:p>
            <a:pPr marL="85725" indent="-85725">
              <a:buClr>
                <a:srgbClr val="A0116A"/>
              </a:buClr>
              <a:buFont typeface="Arial" panose="020B0604020202020204" pitchFamily="34" charset="0"/>
              <a:buChar char="•"/>
              <a:defRPr/>
            </a:pPr>
            <a:r>
              <a:rPr lang="de-DE" altLang="fr-FR" sz="1000" dirty="0" err="1">
                <a:solidFill>
                  <a:prstClr val="black"/>
                </a:solidFill>
              </a:rPr>
              <a:t>Machine</a:t>
            </a:r>
            <a:r>
              <a:rPr lang="de-DE" altLang="fr-FR" sz="1000" dirty="0">
                <a:solidFill>
                  <a:prstClr val="black"/>
                </a:solidFill>
              </a:rPr>
              <a:t> Learning </a:t>
            </a:r>
            <a:r>
              <a:rPr lang="de-DE" altLang="fr-FR" sz="1000" dirty="0" err="1">
                <a:solidFill>
                  <a:prstClr val="black"/>
                </a:solidFill>
              </a:rPr>
              <a:t>with</a:t>
            </a:r>
            <a:r>
              <a:rPr lang="de-DE" altLang="fr-FR" sz="1000" dirty="0">
                <a:solidFill>
                  <a:prstClr val="black"/>
                </a:solidFill>
              </a:rPr>
              <a:t> Python</a:t>
            </a:r>
          </a:p>
          <a:p>
            <a:pPr marL="85725" indent="-85725">
              <a:buClr>
                <a:srgbClr val="A0116A"/>
              </a:buClr>
              <a:buFont typeface="Arial" panose="020B0604020202020204" pitchFamily="34" charset="0"/>
              <a:buChar char="•"/>
              <a:defRPr/>
            </a:pPr>
            <a:endParaRPr lang="de-DE" altLang="fr-FR" sz="500" dirty="0">
              <a:solidFill>
                <a:prstClr val="black"/>
              </a:solidFill>
            </a:endParaRPr>
          </a:p>
          <a:p>
            <a:pPr marL="85725" indent="-85725">
              <a:buClr>
                <a:srgbClr val="A0116A"/>
              </a:buClr>
              <a:buFont typeface="Arial" panose="020B0604020202020204" pitchFamily="34" charset="0"/>
              <a:buChar char="•"/>
              <a:defRPr/>
            </a:pPr>
            <a:r>
              <a:rPr lang="de-DE" altLang="fr-FR" sz="1000" dirty="0" err="1">
                <a:solidFill>
                  <a:prstClr val="black"/>
                </a:solidFill>
              </a:rPr>
              <a:t>Econometric</a:t>
            </a:r>
            <a:r>
              <a:rPr lang="de-DE" altLang="fr-FR" sz="1000" dirty="0">
                <a:solidFill>
                  <a:prstClr val="black"/>
                </a:solidFill>
              </a:rPr>
              <a:t> Methods and </a:t>
            </a:r>
            <a:r>
              <a:rPr lang="de-DE" altLang="fr-FR" sz="1000" dirty="0" err="1">
                <a:solidFill>
                  <a:prstClr val="black"/>
                </a:solidFill>
              </a:rPr>
              <a:t>Applications</a:t>
            </a:r>
            <a:endParaRPr lang="de-DE" altLang="fr-FR" sz="1000" dirty="0">
              <a:solidFill>
                <a:prstClr val="black"/>
              </a:solidFill>
            </a:endParaRPr>
          </a:p>
          <a:p>
            <a:pPr marL="85725" indent="-85725">
              <a:buClr>
                <a:srgbClr val="A0116A"/>
              </a:buClr>
              <a:buFont typeface="Arial" panose="020B0604020202020204" pitchFamily="34" charset="0"/>
              <a:buChar char="•"/>
              <a:defRPr/>
            </a:pPr>
            <a:endParaRPr lang="de-DE" altLang="fr-FR" sz="500" dirty="0">
              <a:solidFill>
                <a:prstClr val="black"/>
              </a:solidFill>
            </a:endParaRPr>
          </a:p>
          <a:p>
            <a:pPr marL="85725" indent="-85725">
              <a:buClr>
                <a:srgbClr val="A0116A"/>
              </a:buClr>
              <a:buFont typeface="Arial" panose="020B0604020202020204" pitchFamily="34" charset="0"/>
              <a:buChar char="•"/>
              <a:defRPr/>
            </a:pPr>
            <a:r>
              <a:rPr lang="de-DE" altLang="fr-FR" sz="1000" dirty="0" err="1">
                <a:solidFill>
                  <a:prstClr val="black"/>
                </a:solidFill>
              </a:rPr>
              <a:t>Méthodes</a:t>
            </a:r>
            <a:r>
              <a:rPr lang="de-DE" altLang="fr-FR" sz="1000" dirty="0">
                <a:solidFill>
                  <a:prstClr val="black"/>
                </a:solidFill>
              </a:rPr>
              <a:t> de Classification</a:t>
            </a:r>
          </a:p>
        </p:txBody>
      </p:sp>
    </p:spTree>
    <p:extLst>
      <p:ext uri="{BB962C8B-B14F-4D97-AF65-F5344CB8AC3E}">
        <p14:creationId xmlns:p14="http://schemas.microsoft.com/office/powerpoint/2010/main" val="565956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819400" y="405826"/>
            <a:ext cx="774065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7188" indent="-357188">
              <a:defRPr sz="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de-DE" altLang="fr-FR" b="1" dirty="0">
                <a:solidFill>
                  <a:srgbClr val="A0116A"/>
                </a:solidFill>
              </a:rPr>
              <a:t>Choice </a:t>
            </a:r>
            <a:r>
              <a:rPr lang="de-DE" altLang="fr-FR" b="1" dirty="0" err="1">
                <a:solidFill>
                  <a:srgbClr val="A0116A"/>
                </a:solidFill>
              </a:rPr>
              <a:t>of</a:t>
            </a:r>
            <a:r>
              <a:rPr lang="de-DE" altLang="fr-FR" b="1" dirty="0">
                <a:solidFill>
                  <a:srgbClr val="A0116A"/>
                </a:solidFill>
              </a:rPr>
              <a:t> 4 Business Master Programmes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1AB519E9-CFBB-4E07-937D-90C768C46E5D}"/>
              </a:ext>
            </a:extLst>
          </p:cNvPr>
          <p:cNvSpPr/>
          <p:nvPr/>
        </p:nvSpPr>
        <p:spPr>
          <a:xfrm>
            <a:off x="3715265" y="4259407"/>
            <a:ext cx="6710802" cy="1323439"/>
          </a:xfrm>
          <a:prstGeom prst="rect">
            <a:avLst/>
          </a:prstGeom>
          <a:solidFill>
            <a:srgbClr val="0A3859"/>
          </a:solidFill>
          <a:ln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Master</a:t>
            </a:r>
          </a:p>
          <a:p>
            <a:pPr algn="ctr"/>
            <a:r>
              <a:rPr lang="de-CH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br>
              <a:rPr lang="de-CH" sz="16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CH" sz="16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</a:t>
            </a:r>
            <a:endParaRPr lang="de-CH" sz="16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Rechteck 44">
            <a:extLst>
              <a:ext uri="{FF2B5EF4-FFF2-40B4-BE49-F238E27FC236}">
                <a16:creationId xmlns:a16="http://schemas.microsoft.com/office/drawing/2014/main" id="{67C579AF-6BC0-4F4A-BA1A-915E108F8A15}"/>
              </a:ext>
            </a:extLst>
          </p:cNvPr>
          <p:cNvSpPr/>
          <p:nvPr/>
        </p:nvSpPr>
        <p:spPr>
          <a:xfrm>
            <a:off x="3715266" y="1761054"/>
            <a:ext cx="1951377" cy="2353253"/>
          </a:xfrm>
          <a:prstGeom prst="rect">
            <a:avLst/>
          </a:prstGeom>
          <a:solidFill>
            <a:srgbClr val="0A3859"/>
          </a:solidFill>
          <a:ln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Master</a:t>
            </a:r>
          </a:p>
          <a:p>
            <a:pPr algn="ctr"/>
            <a:r>
              <a:rPr lang="de-CH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br>
              <a:rPr lang="de-CH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CH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&amp; </a:t>
            </a:r>
            <a:br>
              <a:rPr lang="de-CH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CH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Finance</a:t>
            </a:r>
          </a:p>
          <a:p>
            <a:pPr algn="ctr"/>
            <a:endParaRPr lang="en-GB" sz="16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Rechteck 45">
            <a:extLst>
              <a:ext uri="{FF2B5EF4-FFF2-40B4-BE49-F238E27FC236}">
                <a16:creationId xmlns:a16="http://schemas.microsoft.com/office/drawing/2014/main" id="{E34DE5B0-F400-48AB-A1F5-5E34C6125B2F}"/>
              </a:ext>
            </a:extLst>
          </p:cNvPr>
          <p:cNvSpPr/>
          <p:nvPr/>
        </p:nvSpPr>
        <p:spPr>
          <a:xfrm>
            <a:off x="6147300" y="1761054"/>
            <a:ext cx="1951377" cy="2353253"/>
          </a:xfrm>
          <a:prstGeom prst="rect">
            <a:avLst/>
          </a:prstGeom>
          <a:solidFill>
            <a:srgbClr val="0A3859"/>
          </a:solidFill>
          <a:ln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Master</a:t>
            </a:r>
          </a:p>
          <a:p>
            <a:pPr algn="ctr"/>
            <a:r>
              <a:rPr lang="de-CH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br>
              <a:rPr lang="de-CH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CH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International &amp; European Business</a:t>
            </a:r>
            <a:endParaRPr lang="en-GB" sz="16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A9F91F5C-40DE-423E-BDC4-3DE8DB6CBE06}"/>
              </a:ext>
            </a:extLst>
          </p:cNvPr>
          <p:cNvSpPr/>
          <p:nvPr/>
        </p:nvSpPr>
        <p:spPr>
          <a:xfrm>
            <a:off x="8474691" y="1761054"/>
            <a:ext cx="1951377" cy="2353253"/>
          </a:xfrm>
          <a:prstGeom prst="rect">
            <a:avLst/>
          </a:prstGeom>
          <a:solidFill>
            <a:srgbClr val="0A3859"/>
          </a:solidFill>
          <a:ln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Master</a:t>
            </a:r>
          </a:p>
          <a:p>
            <a:pPr algn="ctr"/>
            <a:r>
              <a:rPr lang="de-CH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br>
              <a:rPr lang="de-CH" sz="16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CH" sz="16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Marketing</a:t>
            </a:r>
            <a:endParaRPr lang="de-CH" sz="16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876644B5-9A01-4E59-B306-EF31BF3BAC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6380" y="4459460"/>
            <a:ext cx="178760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rIns="36000" anchor="ctr">
            <a:spAutoFit/>
          </a:bodyPr>
          <a:lstStyle>
            <a:lvl1pPr marL="265113" indent="-265113">
              <a:defRPr sz="2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1pPr>
            <a:lvl2pPr marL="37931725" indent="-37474525">
              <a:defRPr sz="2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9pPr>
          </a:lstStyle>
          <a:p>
            <a:pPr marL="0" indent="0">
              <a:buClr>
                <a:srgbClr val="1F497D"/>
              </a:buClr>
              <a:defRPr/>
            </a:pPr>
            <a:r>
              <a:rPr lang="de-DE" altLang="fr-FR" sz="1800" b="1" dirty="0" err="1">
                <a:solidFill>
                  <a:prstClr val="black"/>
                </a:solidFill>
              </a:rPr>
              <a:t>Our</a:t>
            </a:r>
            <a:r>
              <a:rPr lang="de-DE" altLang="fr-FR" sz="1800" b="1" dirty="0">
                <a:solidFill>
                  <a:prstClr val="black"/>
                </a:solidFill>
              </a:rPr>
              <a:t> </a:t>
            </a:r>
            <a:r>
              <a:rPr lang="de-DE" altLang="fr-FR" sz="1800" b="1" dirty="0" err="1">
                <a:solidFill>
                  <a:prstClr val="black"/>
                </a:solidFill>
              </a:rPr>
              <a:t>broad</a:t>
            </a:r>
            <a:br>
              <a:rPr lang="de-DE" altLang="fr-FR" sz="1800" b="1" dirty="0">
                <a:solidFill>
                  <a:prstClr val="black"/>
                </a:solidFill>
              </a:rPr>
            </a:br>
            <a:r>
              <a:rPr lang="de-DE" altLang="fr-FR" sz="1800" b="1" dirty="0">
                <a:solidFill>
                  <a:prstClr val="black"/>
                </a:solidFill>
              </a:rPr>
              <a:t>and </a:t>
            </a:r>
            <a:r>
              <a:rPr lang="de-DE" altLang="fr-FR" sz="1800" b="1" dirty="0" err="1">
                <a:solidFill>
                  <a:prstClr val="black"/>
                </a:solidFill>
              </a:rPr>
              <a:t>diversified</a:t>
            </a:r>
            <a:r>
              <a:rPr lang="de-DE" altLang="fr-FR" sz="1800" b="1" dirty="0">
                <a:solidFill>
                  <a:prstClr val="black"/>
                </a:solidFill>
              </a:rPr>
              <a:t> </a:t>
            </a:r>
            <a:r>
              <a:rPr lang="de-DE" altLang="fr-FR" sz="1800" b="1" dirty="0" err="1">
                <a:solidFill>
                  <a:prstClr val="black"/>
                </a:solidFill>
              </a:rPr>
              <a:t>programme</a:t>
            </a:r>
            <a:r>
              <a:rPr lang="de-DE" altLang="fr-FR" sz="1800" b="1" dirty="0">
                <a:solidFill>
                  <a:prstClr val="black"/>
                </a:solidFill>
              </a:rPr>
              <a:t>:</a:t>
            </a:r>
            <a:endParaRPr lang="de-DE" altLang="fr-FR" sz="1800" dirty="0">
              <a:solidFill>
                <a:prstClr val="black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F1B15055-7D70-40E5-B17B-82450B835B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2671119"/>
            <a:ext cx="210074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265113" indent="-265113">
              <a:defRPr sz="2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1pPr>
            <a:lvl2pPr marL="37931725" indent="-37474525">
              <a:defRPr sz="2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9pPr>
          </a:lstStyle>
          <a:p>
            <a:pPr marL="0" indent="0">
              <a:buClr>
                <a:srgbClr val="1F497D"/>
              </a:buClr>
              <a:defRPr/>
            </a:pPr>
            <a:r>
              <a:rPr lang="de-DE" altLang="fr-FR" sz="1800" b="1" dirty="0" err="1">
                <a:solidFill>
                  <a:prstClr val="black"/>
                </a:solidFill>
              </a:rPr>
              <a:t>Our</a:t>
            </a:r>
            <a:r>
              <a:rPr lang="de-DE" altLang="fr-FR" sz="1800" b="1" dirty="0">
                <a:solidFill>
                  <a:prstClr val="black"/>
                </a:solidFill>
              </a:rPr>
              <a:t> </a:t>
            </a:r>
            <a:r>
              <a:rPr lang="de-DE" altLang="fr-FR" sz="1800" b="1" err="1">
                <a:solidFill>
                  <a:prstClr val="black"/>
                </a:solidFill>
              </a:rPr>
              <a:t>specialised</a:t>
            </a:r>
            <a:r>
              <a:rPr lang="de-DE" altLang="fr-FR" sz="1800" b="1">
                <a:solidFill>
                  <a:prstClr val="black"/>
                </a:solidFill>
              </a:rPr>
              <a:t> </a:t>
            </a:r>
            <a:br>
              <a:rPr lang="de-DE" altLang="fr-FR" sz="1800" b="1">
                <a:solidFill>
                  <a:prstClr val="black"/>
                </a:solidFill>
              </a:rPr>
            </a:br>
            <a:r>
              <a:rPr lang="de-DE" altLang="fr-FR" sz="1800" b="1">
                <a:solidFill>
                  <a:prstClr val="black"/>
                </a:solidFill>
              </a:rPr>
              <a:t>programmes:</a:t>
            </a:r>
            <a:endParaRPr lang="de-DE" altLang="fr-FR" sz="1800" dirty="0">
              <a:solidFill>
                <a:prstClr val="black"/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4889C35F-B35D-49C0-A962-E4097A890F04}"/>
              </a:ext>
            </a:extLst>
          </p:cNvPr>
          <p:cNvSpPr txBox="1"/>
          <p:nvPr/>
        </p:nvSpPr>
        <p:spPr>
          <a:xfrm>
            <a:off x="8474690" y="1391721"/>
            <a:ext cx="19513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CH" b="1" i="1">
                <a:solidFill>
                  <a:srgbClr val="A011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!NEW!</a:t>
            </a:r>
            <a:endParaRPr lang="en-GB" b="1" i="1" dirty="0">
              <a:solidFill>
                <a:srgbClr val="A011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86C293DD-4933-498E-98D7-A5E7A864900A}"/>
              </a:ext>
            </a:extLst>
          </p:cNvPr>
          <p:cNvSpPr/>
          <p:nvPr/>
        </p:nvSpPr>
        <p:spPr>
          <a:xfrm>
            <a:off x="1819594" y="5799380"/>
            <a:ext cx="86064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regularly evaluate and improve the quality of our master programs based on student feedback and external benchmarking.</a:t>
            </a:r>
            <a:endParaRPr lang="fr-CH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298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25538"/>
            <a:ext cx="9144000" cy="532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5461F218-EF13-4C0D-B739-9CF2F8D91794}"/>
              </a:ext>
            </a:extLst>
          </p:cNvPr>
          <p:cNvSpPr txBox="1">
            <a:spLocks noChangeArrowheads="1"/>
          </p:cNvSpPr>
          <p:nvPr/>
        </p:nvSpPr>
        <p:spPr>
          <a:xfrm>
            <a:off x="2207568" y="2142836"/>
            <a:ext cx="7776864" cy="2726324"/>
          </a:xfrm>
          <a:prstGeom prst="rect">
            <a:avLst/>
          </a:prstGeom>
          <a:solidFill>
            <a:srgbClr val="0A3859">
              <a:alpha val="40000"/>
            </a:srgb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tIns="108000" anchor="ctr"/>
          <a:lstStyle>
            <a:lvl1pPr algn="l" defTabSz="914400" rtl="0" eaLnBrk="1" latinLnBrk="0" hangingPunct="1">
              <a:lnSpc>
                <a:spcPts val="2700"/>
              </a:lnSpc>
              <a:spcBef>
                <a:spcPct val="0"/>
              </a:spcBef>
              <a:buNone/>
              <a:defRPr sz="2800" b="0" kern="1200" cap="sm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tabLst>
                <a:tab pos="1082675" algn="l"/>
              </a:tabLst>
              <a:defRPr/>
            </a:pPr>
            <a:r>
              <a:rPr lang="de-CH" sz="2200" b="1" cap="none" dirty="0">
                <a:solidFill>
                  <a:prstClr val="white">
                    <a:lumMod val="95000"/>
                  </a:prstClr>
                </a:solidFill>
                <a:latin typeface="Calibri"/>
              </a:rPr>
              <a:t>The Business Masters at </a:t>
            </a:r>
            <a:r>
              <a:rPr lang="de-CH" sz="2200" b="1" cap="none" dirty="0" err="1">
                <a:solidFill>
                  <a:prstClr val="white">
                    <a:lumMod val="95000"/>
                  </a:prstClr>
                </a:solidFill>
                <a:latin typeface="Calibri"/>
              </a:rPr>
              <a:t>the</a:t>
            </a:r>
            <a:r>
              <a:rPr lang="de-CH" sz="2200" b="1" cap="none" dirty="0">
                <a:solidFill>
                  <a:prstClr val="white">
                    <a:lumMod val="95000"/>
                  </a:prstClr>
                </a:solidFill>
                <a:latin typeface="Calibri"/>
              </a:rPr>
              <a:t> University </a:t>
            </a:r>
            <a:r>
              <a:rPr lang="de-CH" sz="2200" b="1" cap="none" dirty="0" err="1">
                <a:solidFill>
                  <a:prstClr val="white">
                    <a:lumMod val="95000"/>
                  </a:prstClr>
                </a:solidFill>
                <a:latin typeface="Calibri"/>
              </a:rPr>
              <a:t>of</a:t>
            </a:r>
            <a:r>
              <a:rPr lang="de-CH" sz="2200" b="1" cap="none" dirty="0">
                <a:solidFill>
                  <a:prstClr val="white">
                    <a:lumMod val="95000"/>
                  </a:prstClr>
                </a:solidFill>
                <a:latin typeface="Calibri"/>
              </a:rPr>
              <a:t> Fribourg:</a:t>
            </a:r>
          </a:p>
          <a:p>
            <a:pPr algn="ctr">
              <a:lnSpc>
                <a:spcPct val="100000"/>
              </a:lnSpc>
              <a:tabLst>
                <a:tab pos="1082675" algn="l"/>
              </a:tabLst>
              <a:defRPr/>
            </a:pPr>
            <a:r>
              <a:rPr lang="de-CH" sz="2200" b="1" cap="none" dirty="0">
                <a:solidFill>
                  <a:prstClr val="white">
                    <a:lumMod val="95000"/>
                  </a:prstClr>
                </a:solidFill>
                <a:latin typeface="Calibri"/>
              </a:rPr>
              <a:t> </a:t>
            </a:r>
          </a:p>
          <a:p>
            <a:pPr algn="ctr">
              <a:lnSpc>
                <a:spcPct val="100000"/>
              </a:lnSpc>
              <a:tabLst>
                <a:tab pos="1082675" algn="l"/>
              </a:tabLst>
              <a:defRPr/>
            </a:pPr>
            <a:r>
              <a:rPr lang="de-CH" sz="2200" b="1" cap="none" dirty="0">
                <a:solidFill>
                  <a:prstClr val="white">
                    <a:lumMod val="95000"/>
                  </a:prstClr>
                </a:solidFill>
                <a:latin typeface="Calibri"/>
              </a:rPr>
              <a:t>Master in Management</a:t>
            </a:r>
          </a:p>
          <a:p>
            <a:pPr algn="ctr">
              <a:lnSpc>
                <a:spcPct val="100000"/>
              </a:lnSpc>
              <a:tabLst>
                <a:tab pos="1082675" algn="l"/>
              </a:tabLst>
              <a:defRPr/>
            </a:pPr>
            <a:r>
              <a:rPr lang="de-CH" sz="2200" b="1" cap="none" dirty="0">
                <a:solidFill>
                  <a:prstClr val="white">
                    <a:lumMod val="95000"/>
                  </a:prstClr>
                </a:solidFill>
                <a:latin typeface="Calibri"/>
              </a:rPr>
              <a:t>Master in Accounting and Finance</a:t>
            </a:r>
          </a:p>
          <a:p>
            <a:pPr algn="ctr">
              <a:lnSpc>
                <a:spcPct val="100000"/>
              </a:lnSpc>
              <a:tabLst>
                <a:tab pos="1082675" algn="l"/>
              </a:tabLst>
              <a:defRPr/>
            </a:pPr>
            <a:r>
              <a:rPr lang="de-CH" sz="2200" b="1" cap="none" dirty="0">
                <a:solidFill>
                  <a:prstClr val="white">
                    <a:lumMod val="95000"/>
                  </a:prstClr>
                </a:solidFill>
                <a:latin typeface="Calibri"/>
              </a:rPr>
              <a:t>Master in International and European Business</a:t>
            </a:r>
          </a:p>
          <a:p>
            <a:pPr algn="ctr">
              <a:lnSpc>
                <a:spcPct val="100000"/>
              </a:lnSpc>
              <a:tabLst>
                <a:tab pos="1082675" algn="l"/>
              </a:tabLst>
              <a:defRPr/>
            </a:pPr>
            <a:r>
              <a:rPr lang="de-CH" sz="2200" b="1" cap="none" dirty="0">
                <a:solidFill>
                  <a:prstClr val="white">
                    <a:lumMod val="95000"/>
                  </a:prstClr>
                </a:solidFill>
                <a:latin typeface="Calibri"/>
              </a:rPr>
              <a:t>Master in Marketing</a:t>
            </a:r>
            <a:br>
              <a:rPr lang="de-CH" sz="2200" b="1" cap="none" dirty="0">
                <a:solidFill>
                  <a:prstClr val="white">
                    <a:lumMod val="95000"/>
                  </a:prstClr>
                </a:solidFill>
                <a:latin typeface="Calibri"/>
              </a:rPr>
            </a:br>
            <a:br>
              <a:rPr lang="de-CH" sz="2200" b="1" cap="none" dirty="0">
                <a:solidFill>
                  <a:prstClr val="white">
                    <a:lumMod val="95000"/>
                  </a:prstClr>
                </a:solidFill>
                <a:latin typeface="Calibri"/>
              </a:rPr>
            </a:br>
            <a:r>
              <a:rPr lang="de-CH" sz="2200" b="1" cap="none" dirty="0">
                <a:solidFill>
                  <a:prstClr val="white">
                    <a:lumMod val="95000"/>
                  </a:prstClr>
                </a:solidFill>
                <a:latin typeface="Calibri"/>
              </a:rPr>
              <a:t>Master </a:t>
            </a:r>
            <a:r>
              <a:rPr lang="de-CH" sz="2200" b="1" cap="none" dirty="0" err="1">
                <a:solidFill>
                  <a:prstClr val="white">
                    <a:lumMod val="95000"/>
                  </a:prstClr>
                </a:solidFill>
                <a:latin typeface="Calibri"/>
              </a:rPr>
              <a:t>Evening</a:t>
            </a:r>
            <a:r>
              <a:rPr lang="de-CH" sz="2200" b="1" cap="none" dirty="0">
                <a:solidFill>
                  <a:prstClr val="white">
                    <a:lumMod val="95000"/>
                  </a:prstClr>
                </a:solidFill>
                <a:latin typeface="Calibri"/>
              </a:rPr>
              <a:t>, March 09, 2021</a:t>
            </a:r>
          </a:p>
        </p:txBody>
      </p:sp>
    </p:spTree>
    <p:extLst>
      <p:ext uri="{BB962C8B-B14F-4D97-AF65-F5344CB8AC3E}">
        <p14:creationId xmlns:p14="http://schemas.microsoft.com/office/powerpoint/2010/main" val="1171666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819400" y="405826"/>
            <a:ext cx="774065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7188" indent="-357188">
              <a:defRPr sz="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de-DE" altLang="fr-FR" b="1" dirty="0" err="1">
                <a:solidFill>
                  <a:srgbClr val="A0116A"/>
                </a:solidFill>
              </a:rPr>
              <a:t>Why</a:t>
            </a:r>
            <a:r>
              <a:rPr lang="de-DE" altLang="fr-FR" b="1" dirty="0">
                <a:solidFill>
                  <a:srgbClr val="A0116A"/>
                </a:solidFill>
              </a:rPr>
              <a:t> </a:t>
            </a:r>
            <a:r>
              <a:rPr lang="de-DE" altLang="fr-FR" b="1" dirty="0" err="1">
                <a:solidFill>
                  <a:srgbClr val="A0116A"/>
                </a:solidFill>
              </a:rPr>
              <a:t>doing</a:t>
            </a:r>
            <a:r>
              <a:rPr lang="de-DE" altLang="fr-FR" b="1" dirty="0">
                <a:solidFill>
                  <a:srgbClr val="A0116A"/>
                </a:solidFill>
              </a:rPr>
              <a:t> </a:t>
            </a:r>
            <a:r>
              <a:rPr lang="de-DE" altLang="fr-FR" b="1" dirty="0" err="1">
                <a:solidFill>
                  <a:srgbClr val="A0116A"/>
                </a:solidFill>
              </a:rPr>
              <a:t>your</a:t>
            </a:r>
            <a:r>
              <a:rPr lang="de-DE" altLang="fr-FR" b="1" dirty="0">
                <a:solidFill>
                  <a:srgbClr val="A0116A"/>
                </a:solidFill>
              </a:rPr>
              <a:t> Master in Management in Fribourg?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07BBF63D-7CBC-409B-811D-52D009613F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5520" y="1268761"/>
            <a:ext cx="864096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65113" indent="-265113">
              <a:defRPr sz="2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1pPr>
            <a:lvl2pPr marL="37931725" indent="-37474525">
              <a:defRPr sz="2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9pPr>
          </a:lstStyle>
          <a:p>
            <a:pPr marL="0" indent="0" algn="just">
              <a:buClr>
                <a:srgbClr val="1F497D"/>
              </a:buClr>
              <a:defRPr/>
            </a:pPr>
            <a:r>
              <a:rPr lang="de-DE" altLang="fr-FR" sz="2000" b="1" dirty="0">
                <a:solidFill>
                  <a:prstClr val="black"/>
                </a:solidFill>
              </a:rPr>
              <a:t>Fribourg </a:t>
            </a:r>
            <a:r>
              <a:rPr lang="de-DE" altLang="fr-FR" sz="2000" b="1" dirty="0" err="1">
                <a:solidFill>
                  <a:prstClr val="black"/>
                </a:solidFill>
              </a:rPr>
              <a:t>is</a:t>
            </a:r>
            <a:r>
              <a:rPr lang="de-DE" altLang="fr-FR" sz="2000" b="1" dirty="0">
                <a:solidFill>
                  <a:prstClr val="black"/>
                </a:solidFill>
              </a:rPr>
              <a:t> </a:t>
            </a:r>
            <a:r>
              <a:rPr lang="de-DE" altLang="fr-FR" sz="2000" b="1" dirty="0" err="1">
                <a:solidFill>
                  <a:prstClr val="black"/>
                </a:solidFill>
              </a:rPr>
              <a:t>the</a:t>
            </a:r>
            <a:r>
              <a:rPr lang="de-DE" altLang="fr-FR" sz="2000" b="1" dirty="0">
                <a:solidFill>
                  <a:prstClr val="black"/>
                </a:solidFill>
              </a:rPr>
              <a:t> </a:t>
            </a:r>
            <a:r>
              <a:rPr lang="de-DE" altLang="fr-FR" sz="2000" b="1" dirty="0" err="1">
                <a:solidFill>
                  <a:prstClr val="black"/>
                </a:solidFill>
              </a:rPr>
              <a:t>perfect</a:t>
            </a:r>
            <a:r>
              <a:rPr lang="de-DE" altLang="fr-FR" sz="2000" b="1" dirty="0">
                <a:solidFill>
                  <a:prstClr val="black"/>
                </a:solidFill>
              </a:rPr>
              <a:t> </a:t>
            </a:r>
            <a:r>
              <a:rPr lang="de-DE" altLang="fr-FR" sz="2000" b="1" dirty="0" err="1">
                <a:solidFill>
                  <a:prstClr val="black"/>
                </a:solidFill>
              </a:rPr>
              <a:t>student</a:t>
            </a:r>
            <a:r>
              <a:rPr lang="de-DE" altLang="fr-FR" sz="2000" b="1" dirty="0">
                <a:solidFill>
                  <a:prstClr val="black"/>
                </a:solidFill>
              </a:rPr>
              <a:t> </a:t>
            </a:r>
            <a:r>
              <a:rPr lang="de-DE" altLang="fr-FR" sz="2000" b="1" dirty="0" err="1">
                <a:solidFill>
                  <a:prstClr val="black"/>
                </a:solidFill>
              </a:rPr>
              <a:t>city</a:t>
            </a:r>
            <a:r>
              <a:rPr lang="de-DE" altLang="fr-FR" sz="2000" b="1" dirty="0">
                <a:solidFill>
                  <a:prstClr val="black"/>
                </a:solidFill>
              </a:rPr>
              <a:t>:</a:t>
            </a:r>
            <a:endParaRPr lang="de-DE" altLang="fr-FR" sz="2000" dirty="0">
              <a:solidFill>
                <a:prstClr val="black"/>
              </a:solidFill>
            </a:endParaRPr>
          </a:p>
          <a:p>
            <a:pPr algn="just">
              <a:buFontTx/>
              <a:buChar char="•"/>
              <a:defRPr/>
            </a:pPr>
            <a:endParaRPr lang="de-DE" altLang="fr-FR" sz="2000" dirty="0">
              <a:solidFill>
                <a:prstClr val="black"/>
              </a:solidFill>
            </a:endParaRPr>
          </a:p>
          <a:p>
            <a:pPr algn="just">
              <a:buFontTx/>
              <a:buChar char="•"/>
              <a:defRPr/>
            </a:pPr>
            <a:endParaRPr lang="de-DE" altLang="fr-FR" sz="2000" dirty="0">
              <a:solidFill>
                <a:prstClr val="black"/>
              </a:solidFill>
            </a:endParaRPr>
          </a:p>
        </p:txBody>
      </p:sp>
      <p:pic>
        <p:nvPicPr>
          <p:cNvPr id="10" name="Picture 12" descr="Rue -Terras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682" y="1989138"/>
            <a:ext cx="3751262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07BBF63D-7CBC-409B-811D-52D009613F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8420" y="4535250"/>
            <a:ext cx="4103564" cy="187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65113" indent="-265113">
              <a:defRPr sz="2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1pPr>
            <a:lvl2pPr marL="37931725" indent="-37474525">
              <a:defRPr sz="2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9pPr>
          </a:lstStyle>
          <a:p>
            <a:pPr marL="180975" indent="-180975">
              <a:buClr>
                <a:srgbClr val="A0116A"/>
              </a:buClr>
              <a:buFont typeface="Arial" panose="020B0604020202020204" pitchFamily="34" charset="0"/>
              <a:buChar char="•"/>
              <a:defRPr/>
            </a:pPr>
            <a:r>
              <a:rPr lang="de-DE" altLang="fr-FR" sz="1600" dirty="0" err="1">
                <a:solidFill>
                  <a:prstClr val="black"/>
                </a:solidFill>
                <a:sym typeface="Wingdings" panose="05000000000000000000" pitchFamily="2" charset="2"/>
              </a:rPr>
              <a:t>affordable</a:t>
            </a:r>
            <a:r>
              <a:rPr lang="de-DE" altLang="fr-FR" sz="1600" dirty="0">
                <a:solidFill>
                  <a:prstClr val="black"/>
                </a:solidFill>
                <a:sym typeface="Wingdings" panose="05000000000000000000" pitchFamily="2" charset="2"/>
              </a:rPr>
              <a:t> </a:t>
            </a:r>
            <a:r>
              <a:rPr lang="de-DE" altLang="fr-FR" sz="1600" dirty="0" err="1">
                <a:solidFill>
                  <a:prstClr val="black"/>
                </a:solidFill>
                <a:sym typeface="Wingdings" panose="05000000000000000000" pitchFamily="2" charset="2"/>
              </a:rPr>
              <a:t>cost</a:t>
            </a:r>
            <a:r>
              <a:rPr lang="de-DE" altLang="fr-FR" sz="1600" dirty="0">
                <a:solidFill>
                  <a:prstClr val="black"/>
                </a:solidFill>
                <a:sym typeface="Wingdings" panose="05000000000000000000" pitchFamily="2" charset="2"/>
              </a:rPr>
              <a:t> </a:t>
            </a:r>
            <a:r>
              <a:rPr lang="de-DE" altLang="fr-FR" sz="1600" dirty="0" err="1">
                <a:solidFill>
                  <a:prstClr val="black"/>
                </a:solidFill>
                <a:sym typeface="Wingdings" panose="05000000000000000000" pitchFamily="2" charset="2"/>
              </a:rPr>
              <a:t>of</a:t>
            </a:r>
            <a:r>
              <a:rPr lang="de-DE" altLang="fr-FR" sz="1600" dirty="0">
                <a:solidFill>
                  <a:prstClr val="black"/>
                </a:solidFill>
                <a:sym typeface="Wingdings" panose="05000000000000000000" pitchFamily="2" charset="2"/>
              </a:rPr>
              <a:t> </a:t>
            </a:r>
            <a:r>
              <a:rPr lang="de-DE" altLang="fr-FR" sz="1600" dirty="0" err="1">
                <a:solidFill>
                  <a:prstClr val="black"/>
                </a:solidFill>
                <a:sym typeface="Wingdings" panose="05000000000000000000" pitchFamily="2" charset="2"/>
              </a:rPr>
              <a:t>living</a:t>
            </a:r>
            <a:endParaRPr lang="de-DE" altLang="fr-FR" sz="1600" dirty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 marL="285750" indent="-285750">
              <a:buClr>
                <a:srgbClr val="A0116A"/>
              </a:buClr>
              <a:buFont typeface="Arial" panose="020B0604020202020204" pitchFamily="34" charset="0"/>
              <a:buChar char="•"/>
              <a:defRPr/>
            </a:pPr>
            <a:endParaRPr lang="de-DE" altLang="fr-FR" sz="1000" dirty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 marL="180975" indent="-180975">
              <a:buClr>
                <a:srgbClr val="A0116A"/>
              </a:buClr>
              <a:buFont typeface="Arial" panose="020B0604020202020204" pitchFamily="34" charset="0"/>
              <a:buChar char="•"/>
              <a:defRPr/>
            </a:pPr>
            <a:r>
              <a:rPr lang="de-DE" altLang="fr-FR" sz="1600" dirty="0" err="1">
                <a:solidFill>
                  <a:prstClr val="black"/>
                </a:solidFill>
                <a:sym typeface="Wingdings" panose="05000000000000000000" pitchFamily="2" charset="2"/>
              </a:rPr>
              <a:t>very</a:t>
            </a:r>
            <a:r>
              <a:rPr lang="de-DE" altLang="fr-FR" sz="1600" dirty="0">
                <a:solidFill>
                  <a:prstClr val="black"/>
                </a:solidFill>
                <a:sym typeface="Wingdings" panose="05000000000000000000" pitchFamily="2" charset="2"/>
              </a:rPr>
              <a:t> </a:t>
            </a:r>
            <a:r>
              <a:rPr lang="de-DE" altLang="fr-FR" sz="1600" dirty="0" err="1">
                <a:solidFill>
                  <a:prstClr val="black"/>
                </a:solidFill>
                <a:sym typeface="Wingdings" panose="05000000000000000000" pitchFamily="2" charset="2"/>
              </a:rPr>
              <a:t>nice</a:t>
            </a:r>
            <a:r>
              <a:rPr lang="de-DE" altLang="fr-FR" sz="1600" dirty="0">
                <a:solidFill>
                  <a:prstClr val="black"/>
                </a:solidFill>
                <a:sym typeface="Wingdings" panose="05000000000000000000" pitchFamily="2" charset="2"/>
              </a:rPr>
              <a:t> </a:t>
            </a:r>
            <a:r>
              <a:rPr lang="de-DE" altLang="fr-FR" sz="1600" dirty="0" err="1">
                <a:solidFill>
                  <a:prstClr val="black"/>
                </a:solidFill>
                <a:sym typeface="Wingdings" panose="05000000000000000000" pitchFamily="2" charset="2"/>
              </a:rPr>
              <a:t>downtown</a:t>
            </a:r>
            <a:r>
              <a:rPr lang="de-DE" altLang="fr-FR" sz="1600" dirty="0">
                <a:solidFill>
                  <a:prstClr val="black"/>
                </a:solidFill>
                <a:sym typeface="Wingdings" panose="05000000000000000000" pitchFamily="2" charset="2"/>
              </a:rPr>
              <a:t> </a:t>
            </a:r>
            <a:r>
              <a:rPr lang="de-DE" altLang="fr-FR" sz="1600" dirty="0" err="1">
                <a:solidFill>
                  <a:prstClr val="black"/>
                </a:solidFill>
                <a:sym typeface="Wingdings" panose="05000000000000000000" pitchFamily="2" charset="2"/>
              </a:rPr>
              <a:t>atmosphere</a:t>
            </a:r>
            <a:endParaRPr lang="de-DE" altLang="fr-FR" sz="1600" dirty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 marL="285750" indent="-285750">
              <a:buClr>
                <a:srgbClr val="A0116A"/>
              </a:buClr>
              <a:buFont typeface="Arial" panose="020B0604020202020204" pitchFamily="34" charset="0"/>
              <a:buChar char="•"/>
              <a:defRPr/>
            </a:pPr>
            <a:endParaRPr lang="de-DE" altLang="fr-FR" sz="1000" dirty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 marL="180975" indent="-180975">
              <a:buClr>
                <a:srgbClr val="A0116A"/>
              </a:buClr>
              <a:buFont typeface="Arial" panose="020B0604020202020204" pitchFamily="34" charset="0"/>
              <a:buChar char="•"/>
              <a:defRPr/>
            </a:pPr>
            <a:r>
              <a:rPr lang="de-DE" altLang="fr-FR" sz="1600" dirty="0" err="1">
                <a:solidFill>
                  <a:prstClr val="black"/>
                </a:solidFill>
                <a:sym typeface="Wingdings" panose="05000000000000000000" pitchFamily="2" charset="2"/>
              </a:rPr>
              <a:t>many</a:t>
            </a:r>
            <a:r>
              <a:rPr lang="de-DE" altLang="fr-FR" sz="1600" dirty="0">
                <a:solidFill>
                  <a:prstClr val="black"/>
                </a:solidFill>
                <a:sym typeface="Wingdings" panose="05000000000000000000" pitchFamily="2" charset="2"/>
              </a:rPr>
              <a:t> </a:t>
            </a:r>
            <a:r>
              <a:rPr lang="de-DE" altLang="fr-FR" sz="1600" dirty="0" err="1">
                <a:solidFill>
                  <a:prstClr val="black"/>
                </a:solidFill>
                <a:sym typeface="Wingdings" panose="05000000000000000000" pitchFamily="2" charset="2"/>
              </a:rPr>
              <a:t>cafés</a:t>
            </a:r>
            <a:r>
              <a:rPr lang="de-DE" altLang="fr-FR" sz="1600" dirty="0">
                <a:solidFill>
                  <a:prstClr val="black"/>
                </a:solidFill>
                <a:sym typeface="Wingdings" panose="05000000000000000000" pitchFamily="2" charset="2"/>
              </a:rPr>
              <a:t>, </a:t>
            </a:r>
            <a:r>
              <a:rPr lang="de-DE" altLang="fr-FR" sz="1600" dirty="0" err="1">
                <a:solidFill>
                  <a:prstClr val="black"/>
                </a:solidFill>
                <a:sym typeface="Wingdings" panose="05000000000000000000" pitchFamily="2" charset="2"/>
              </a:rPr>
              <a:t>restaurants</a:t>
            </a:r>
            <a:r>
              <a:rPr lang="de-DE" altLang="fr-FR" sz="1600" dirty="0">
                <a:solidFill>
                  <a:prstClr val="black"/>
                </a:solidFill>
                <a:sym typeface="Wingdings" panose="05000000000000000000" pitchFamily="2" charset="2"/>
              </a:rPr>
              <a:t>, </a:t>
            </a:r>
            <a:r>
              <a:rPr lang="de-DE" altLang="fr-FR" sz="1600" dirty="0" err="1">
                <a:solidFill>
                  <a:prstClr val="black"/>
                </a:solidFill>
                <a:sym typeface="Wingdings" panose="05000000000000000000" pitchFamily="2" charset="2"/>
              </a:rPr>
              <a:t>theaters</a:t>
            </a:r>
            <a:r>
              <a:rPr lang="de-DE" altLang="fr-FR" sz="1600" dirty="0">
                <a:solidFill>
                  <a:prstClr val="black"/>
                </a:solidFill>
                <a:sym typeface="Wingdings" panose="05000000000000000000" pitchFamily="2" charset="2"/>
              </a:rPr>
              <a:t>, </a:t>
            </a:r>
            <a:r>
              <a:rPr lang="de-DE" altLang="fr-FR" sz="1600" dirty="0" err="1">
                <a:solidFill>
                  <a:prstClr val="black"/>
                </a:solidFill>
                <a:sym typeface="Wingdings" panose="05000000000000000000" pitchFamily="2" charset="2"/>
              </a:rPr>
              <a:t>clubs</a:t>
            </a:r>
            <a:r>
              <a:rPr lang="de-DE" altLang="fr-FR" sz="1600" dirty="0">
                <a:solidFill>
                  <a:prstClr val="black"/>
                </a:solidFill>
                <a:sym typeface="Wingdings" panose="05000000000000000000" pitchFamily="2" charset="2"/>
              </a:rPr>
              <a:t>, </a:t>
            </a:r>
            <a:r>
              <a:rPr lang="de-DE" altLang="fr-FR" sz="1600" dirty="0" err="1">
                <a:solidFill>
                  <a:prstClr val="black"/>
                </a:solidFill>
                <a:sym typeface="Wingdings" panose="05000000000000000000" pitchFamily="2" charset="2"/>
              </a:rPr>
              <a:t>cinemas</a:t>
            </a:r>
            <a:r>
              <a:rPr lang="de-DE" altLang="fr-FR" sz="1600" dirty="0">
                <a:solidFill>
                  <a:prstClr val="black"/>
                </a:solidFill>
                <a:sym typeface="Wingdings" panose="05000000000000000000" pitchFamily="2" charset="2"/>
              </a:rPr>
              <a:t>, …</a:t>
            </a:r>
            <a:endParaRPr lang="de-DE" altLang="fr-FR" sz="1600" dirty="0">
              <a:solidFill>
                <a:prstClr val="black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de-DE" altLang="fr-FR" sz="1600" dirty="0">
              <a:solidFill>
                <a:prstClr val="black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de-DE" altLang="fr-FR" sz="1600" dirty="0">
              <a:solidFill>
                <a:prstClr val="black"/>
              </a:solidFill>
            </a:endParaRP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132856"/>
            <a:ext cx="2304256" cy="804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4273" y="2136196"/>
            <a:ext cx="1453836" cy="800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3052406"/>
            <a:ext cx="3902109" cy="1232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3">
            <a:extLst>
              <a:ext uri="{FF2B5EF4-FFF2-40B4-BE49-F238E27FC236}">
                <a16:creationId xmlns:a16="http://schemas.microsoft.com/office/drawing/2014/main" id="{07BBF63D-7CBC-409B-811D-52D009613F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4535497"/>
            <a:ext cx="4103564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65113" indent="-265113">
              <a:defRPr sz="2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1pPr>
            <a:lvl2pPr marL="37931725" indent="-37474525">
              <a:defRPr sz="2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9pPr>
          </a:lstStyle>
          <a:p>
            <a:pPr marL="180975" indent="-180975">
              <a:buClr>
                <a:srgbClr val="A0116A"/>
              </a:buClr>
              <a:buFont typeface="Arial" panose="020B0604020202020204" pitchFamily="34" charset="0"/>
              <a:buChar char="•"/>
              <a:defRPr/>
            </a:pPr>
            <a:r>
              <a:rPr lang="de-DE" altLang="fr-FR" sz="1600" dirty="0">
                <a:solidFill>
                  <a:prstClr val="black"/>
                </a:solidFill>
                <a:sym typeface="Wingdings" panose="05000000000000000000" pitchFamily="2" charset="2"/>
              </a:rPr>
              <a:t>lots </a:t>
            </a:r>
            <a:r>
              <a:rPr lang="de-DE" altLang="fr-FR" sz="1600" dirty="0" err="1">
                <a:solidFill>
                  <a:prstClr val="black"/>
                </a:solidFill>
                <a:sym typeface="Wingdings" panose="05000000000000000000" pitchFamily="2" charset="2"/>
              </a:rPr>
              <a:t>of</a:t>
            </a:r>
            <a:r>
              <a:rPr lang="de-DE" altLang="fr-FR" sz="1600" dirty="0">
                <a:solidFill>
                  <a:prstClr val="black"/>
                </a:solidFill>
                <a:sym typeface="Wingdings" panose="05000000000000000000" pitchFamily="2" charset="2"/>
              </a:rPr>
              <a:t> </a:t>
            </a:r>
            <a:r>
              <a:rPr lang="de-DE" altLang="fr-FR" sz="1600" dirty="0" err="1">
                <a:solidFill>
                  <a:prstClr val="black"/>
                </a:solidFill>
                <a:sym typeface="Wingdings" panose="05000000000000000000" pitchFamily="2" charset="2"/>
              </a:rPr>
              <a:t>opportunities</a:t>
            </a:r>
            <a:r>
              <a:rPr lang="de-DE" altLang="fr-FR" sz="1600" dirty="0">
                <a:solidFill>
                  <a:prstClr val="black"/>
                </a:solidFill>
                <a:sym typeface="Wingdings" panose="05000000000000000000" pitchFamily="2" charset="2"/>
              </a:rPr>
              <a:t> </a:t>
            </a:r>
            <a:r>
              <a:rPr lang="de-DE" altLang="fr-FR" sz="1600" dirty="0" err="1">
                <a:solidFill>
                  <a:prstClr val="black"/>
                </a:solidFill>
                <a:sym typeface="Wingdings" panose="05000000000000000000" pitchFamily="2" charset="2"/>
              </a:rPr>
              <a:t>for</a:t>
            </a:r>
            <a:r>
              <a:rPr lang="de-DE" altLang="fr-FR" sz="1600" dirty="0">
                <a:solidFill>
                  <a:prstClr val="black"/>
                </a:solidFill>
                <a:sym typeface="Wingdings" panose="05000000000000000000" pitchFamily="2" charset="2"/>
              </a:rPr>
              <a:t> </a:t>
            </a:r>
            <a:r>
              <a:rPr lang="de-DE" altLang="fr-FR" sz="1600" dirty="0" err="1">
                <a:solidFill>
                  <a:prstClr val="black"/>
                </a:solidFill>
                <a:sym typeface="Wingdings" panose="05000000000000000000" pitchFamily="2" charset="2"/>
              </a:rPr>
              <a:t>leisure</a:t>
            </a:r>
            <a:r>
              <a:rPr lang="de-DE" altLang="fr-FR" sz="1600" dirty="0">
                <a:solidFill>
                  <a:prstClr val="black"/>
                </a:solidFill>
                <a:sym typeface="Wingdings" panose="05000000000000000000" pitchFamily="2" charset="2"/>
              </a:rPr>
              <a:t> </a:t>
            </a:r>
            <a:r>
              <a:rPr lang="de-DE" altLang="fr-FR" sz="1600" dirty="0" err="1">
                <a:solidFill>
                  <a:prstClr val="black"/>
                </a:solidFill>
                <a:sym typeface="Wingdings" panose="05000000000000000000" pitchFamily="2" charset="2"/>
              </a:rPr>
              <a:t>activities</a:t>
            </a:r>
            <a:endParaRPr lang="de-DE" altLang="fr-FR" sz="1600" dirty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 marL="285750" indent="-285750">
              <a:buClr>
                <a:srgbClr val="A0116A"/>
              </a:buClr>
              <a:buFont typeface="Arial" panose="020B0604020202020204" pitchFamily="34" charset="0"/>
              <a:buChar char="•"/>
              <a:defRPr/>
            </a:pPr>
            <a:endParaRPr lang="de-DE" altLang="fr-FR" sz="1000" dirty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 marL="180975" indent="-180975">
              <a:buClr>
                <a:srgbClr val="A0116A"/>
              </a:buClr>
              <a:buFont typeface="Arial" panose="020B0604020202020204" pitchFamily="34" charset="0"/>
              <a:buChar char="•"/>
              <a:defRPr/>
            </a:pPr>
            <a:r>
              <a:rPr lang="de-DE" altLang="fr-FR" sz="1600" dirty="0" err="1">
                <a:solidFill>
                  <a:prstClr val="black"/>
                </a:solidFill>
                <a:sym typeface="Wingdings" panose="05000000000000000000" pitchFamily="2" charset="2"/>
              </a:rPr>
              <a:t>mountains</a:t>
            </a:r>
            <a:r>
              <a:rPr lang="de-DE" altLang="fr-FR" sz="1600" dirty="0">
                <a:solidFill>
                  <a:prstClr val="black"/>
                </a:solidFill>
                <a:sym typeface="Wingdings" panose="05000000000000000000" pitchFamily="2" charset="2"/>
              </a:rPr>
              <a:t> </a:t>
            </a:r>
            <a:r>
              <a:rPr lang="de-DE" altLang="fr-FR" sz="1600" dirty="0" err="1">
                <a:solidFill>
                  <a:prstClr val="black"/>
                </a:solidFill>
                <a:sym typeface="Wingdings" panose="05000000000000000000" pitchFamily="2" charset="2"/>
              </a:rPr>
              <a:t>and</a:t>
            </a:r>
            <a:r>
              <a:rPr lang="de-DE" altLang="fr-FR" sz="1600" dirty="0">
                <a:solidFill>
                  <a:prstClr val="black"/>
                </a:solidFill>
                <a:sym typeface="Wingdings" panose="05000000000000000000" pitchFamily="2" charset="2"/>
              </a:rPr>
              <a:t> </a:t>
            </a:r>
            <a:r>
              <a:rPr lang="de-DE" altLang="fr-FR" sz="1600" dirty="0" err="1">
                <a:solidFill>
                  <a:prstClr val="black"/>
                </a:solidFill>
                <a:sym typeface="Wingdings" panose="05000000000000000000" pitchFamily="2" charset="2"/>
              </a:rPr>
              <a:t>lakes</a:t>
            </a:r>
            <a:r>
              <a:rPr lang="de-DE" altLang="fr-FR" sz="1600" dirty="0">
                <a:solidFill>
                  <a:prstClr val="black"/>
                </a:solidFill>
                <a:sym typeface="Wingdings" panose="05000000000000000000" pitchFamily="2" charset="2"/>
              </a:rPr>
              <a:t> </a:t>
            </a:r>
            <a:r>
              <a:rPr lang="de-DE" altLang="fr-FR" sz="1600" dirty="0" err="1">
                <a:solidFill>
                  <a:prstClr val="black"/>
                </a:solidFill>
                <a:sym typeface="Wingdings" panose="05000000000000000000" pitchFamily="2" charset="2"/>
              </a:rPr>
              <a:t>nearby</a:t>
            </a:r>
            <a:endParaRPr lang="de-DE" altLang="fr-FR" sz="1600" dirty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 marL="285750" indent="-285750">
              <a:buClr>
                <a:srgbClr val="A0116A"/>
              </a:buClr>
              <a:buFont typeface="Arial" panose="020B0604020202020204" pitchFamily="34" charset="0"/>
              <a:buChar char="•"/>
              <a:defRPr/>
            </a:pPr>
            <a:endParaRPr lang="de-DE" altLang="fr-FR" sz="1000" dirty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 marL="285750" indent="-285750">
              <a:buClr>
                <a:srgbClr val="A0116A"/>
              </a:buClr>
              <a:buFont typeface="Arial" panose="020B0604020202020204" pitchFamily="34" charset="0"/>
              <a:buChar char="•"/>
              <a:defRPr/>
            </a:pPr>
            <a:endParaRPr lang="de-DE" altLang="fr-FR" sz="1600" dirty="0">
              <a:solidFill>
                <a:prstClr val="black"/>
              </a:solidFill>
            </a:endParaRPr>
          </a:p>
          <a:p>
            <a:pPr marL="285750" indent="-285750">
              <a:buClr>
                <a:srgbClr val="A0116A"/>
              </a:buClr>
              <a:buFont typeface="Arial" panose="020B0604020202020204" pitchFamily="34" charset="0"/>
              <a:buChar char="•"/>
              <a:defRPr/>
            </a:pPr>
            <a:endParaRPr lang="de-DE" altLang="fr-FR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38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819400" y="405826"/>
            <a:ext cx="774065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7188" indent="-357188">
              <a:defRPr sz="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de-DE" altLang="fr-FR" b="1" dirty="0" err="1">
                <a:solidFill>
                  <a:srgbClr val="A0116A"/>
                </a:solidFill>
              </a:rPr>
              <a:t>Why</a:t>
            </a:r>
            <a:r>
              <a:rPr lang="de-DE" altLang="fr-FR" b="1" dirty="0">
                <a:solidFill>
                  <a:srgbClr val="A0116A"/>
                </a:solidFill>
              </a:rPr>
              <a:t> </a:t>
            </a:r>
            <a:r>
              <a:rPr lang="de-DE" altLang="fr-FR" b="1" dirty="0" err="1">
                <a:solidFill>
                  <a:srgbClr val="A0116A"/>
                </a:solidFill>
              </a:rPr>
              <a:t>doing</a:t>
            </a:r>
            <a:r>
              <a:rPr lang="de-DE" altLang="fr-FR" b="1" dirty="0">
                <a:solidFill>
                  <a:srgbClr val="A0116A"/>
                </a:solidFill>
              </a:rPr>
              <a:t> </a:t>
            </a:r>
            <a:r>
              <a:rPr lang="de-DE" altLang="fr-FR" b="1" dirty="0" err="1">
                <a:solidFill>
                  <a:srgbClr val="A0116A"/>
                </a:solidFill>
              </a:rPr>
              <a:t>your</a:t>
            </a:r>
            <a:r>
              <a:rPr lang="de-DE" altLang="fr-FR" b="1" dirty="0">
                <a:solidFill>
                  <a:srgbClr val="A0116A"/>
                </a:solidFill>
              </a:rPr>
              <a:t> Master in Management in Fribourg?</a:t>
            </a:r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BE29D663-FC71-449C-A71F-EADA9AF7CAA2}"/>
              </a:ext>
            </a:extLst>
          </p:cNvPr>
          <p:cNvGrpSpPr/>
          <p:nvPr/>
        </p:nvGrpSpPr>
        <p:grpSpPr>
          <a:xfrm>
            <a:off x="1495518" y="1844824"/>
            <a:ext cx="4312450" cy="1223768"/>
            <a:chOff x="-28482" y="1844824"/>
            <a:chExt cx="4312450" cy="1223768"/>
          </a:xfrm>
        </p:grpSpPr>
        <p:sp>
          <p:nvSpPr>
            <p:cNvPr id="30" name="AutoShape 8"/>
            <p:cNvSpPr>
              <a:spLocks noChangeArrowheads="1"/>
            </p:cNvSpPr>
            <p:nvPr/>
          </p:nvSpPr>
          <p:spPr bwMode="auto">
            <a:xfrm>
              <a:off x="363849" y="2157034"/>
              <a:ext cx="3920119" cy="606673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85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324000" tIns="10800" rIns="18000" bIns="10800" anchor="ctr"/>
            <a:lstStyle>
              <a:lvl1pPr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400" dirty="0">
                  <a:solidFill>
                    <a:prstClr val="black"/>
                  </a:solidFill>
                  <a:cs typeface="Arial" panose="020B0604020202020204" pitchFamily="34" charset="0"/>
                </a:rPr>
                <a:t>International </a:t>
              </a:r>
              <a:r>
                <a:rPr lang="de-DE" sz="1400" dirty="0" err="1">
                  <a:solidFill>
                    <a:prstClr val="black"/>
                  </a:solidFill>
                  <a:cs typeface="Arial" panose="020B0604020202020204" pitchFamily="34" charset="0"/>
                </a:rPr>
                <a:t>research</a:t>
              </a:r>
              <a:r>
                <a:rPr lang="de-DE" sz="1400" dirty="0">
                  <a:solidFill>
                    <a:prstClr val="black"/>
                  </a:solidFill>
                  <a:cs typeface="Arial" panose="020B0604020202020204" pitchFamily="34" charset="0"/>
                </a:rPr>
                <a:t> </a:t>
              </a:r>
              <a:r>
                <a:rPr lang="de-DE" sz="1400" b="0" dirty="0" err="1">
                  <a:solidFill>
                    <a:prstClr val="black"/>
                  </a:solidFill>
                  <a:cs typeface="Arial" panose="020B0604020202020204" pitchFamily="34" charset="0"/>
                </a:rPr>
                <a:t>that</a:t>
              </a:r>
              <a:r>
                <a:rPr lang="de-DE" sz="1400" b="0" dirty="0">
                  <a:solidFill>
                    <a:prstClr val="black"/>
                  </a:solidFill>
                  <a:cs typeface="Arial" panose="020B0604020202020204" pitchFamily="34" charset="0"/>
                </a:rPr>
                <a:t> </a:t>
              </a:r>
              <a:r>
                <a:rPr lang="de-DE" sz="1400" b="0" dirty="0" err="1">
                  <a:solidFill>
                    <a:prstClr val="black"/>
                  </a:solidFill>
                  <a:cs typeface="Arial" panose="020B0604020202020204" pitchFamily="34" charset="0"/>
                </a:rPr>
                <a:t>is</a:t>
              </a:r>
              <a:r>
                <a:rPr lang="de-DE" sz="1400" b="0" dirty="0">
                  <a:solidFill>
                    <a:prstClr val="black"/>
                  </a:solidFill>
                  <a:cs typeface="Arial" panose="020B0604020202020204" pitchFamily="34" charset="0"/>
                </a:rPr>
                <a:t> </a:t>
              </a:r>
              <a:r>
                <a:rPr lang="de-DE" sz="1400" b="0" dirty="0" err="1">
                  <a:solidFill>
                    <a:prstClr val="black"/>
                  </a:solidFill>
                  <a:cs typeface="Arial" panose="020B0604020202020204" pitchFamily="34" charset="0"/>
                </a:rPr>
                <a:t>continuously</a:t>
              </a:r>
              <a:r>
                <a:rPr lang="de-DE" sz="1400" b="0" dirty="0">
                  <a:solidFill>
                    <a:prstClr val="black"/>
                  </a:solidFill>
                  <a:cs typeface="Arial" panose="020B0604020202020204" pitchFamily="34" charset="0"/>
                </a:rPr>
                <a:t> </a:t>
              </a:r>
              <a:r>
                <a:rPr lang="de-DE" sz="1400" b="0" dirty="0" err="1">
                  <a:solidFill>
                    <a:prstClr val="black"/>
                  </a:solidFill>
                  <a:cs typeface="Arial" panose="020B0604020202020204" pitchFamily="34" charset="0"/>
                </a:rPr>
                <a:t>integrated</a:t>
              </a:r>
              <a:r>
                <a:rPr lang="de-DE" sz="1400" b="0" dirty="0">
                  <a:solidFill>
                    <a:prstClr val="black"/>
                  </a:solidFill>
                  <a:cs typeface="Arial" panose="020B0604020202020204" pitchFamily="34" charset="0"/>
                </a:rPr>
                <a:t> in </a:t>
              </a:r>
              <a:r>
                <a:rPr lang="de-DE" sz="1400" b="0" dirty="0" err="1">
                  <a:solidFill>
                    <a:prstClr val="black"/>
                  </a:solidFill>
                  <a:cs typeface="Arial" panose="020B0604020202020204" pitchFamily="34" charset="0"/>
                </a:rPr>
                <a:t>the</a:t>
              </a:r>
              <a:r>
                <a:rPr lang="de-DE" sz="1400" b="0" dirty="0">
                  <a:solidFill>
                    <a:prstClr val="black"/>
                  </a:solidFill>
                  <a:cs typeface="Arial" panose="020B0604020202020204" pitchFamily="34" charset="0"/>
                </a:rPr>
                <a:t> </a:t>
              </a:r>
              <a:r>
                <a:rPr lang="de-DE" sz="1400" b="0" dirty="0" err="1">
                  <a:solidFill>
                    <a:prstClr val="black"/>
                  </a:solidFill>
                  <a:cs typeface="Arial" panose="020B0604020202020204" pitchFamily="34" charset="0"/>
                </a:rPr>
                <a:t>master</a:t>
              </a:r>
              <a:r>
                <a:rPr lang="de-DE" sz="1400" b="0" dirty="0">
                  <a:solidFill>
                    <a:prstClr val="black"/>
                  </a:solidFill>
                  <a:cs typeface="Arial" panose="020B0604020202020204" pitchFamily="34" charset="0"/>
                </a:rPr>
                <a:t> </a:t>
              </a:r>
              <a:r>
                <a:rPr lang="de-DE" sz="1400" b="0" dirty="0" err="1">
                  <a:solidFill>
                    <a:prstClr val="black"/>
                  </a:solidFill>
                  <a:cs typeface="Arial" panose="020B0604020202020204" pitchFamily="34" charset="0"/>
                </a:rPr>
                <a:t>courses</a:t>
              </a:r>
              <a:endParaRPr lang="de-DE" sz="1400" b="0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1" name="Text Box 20"/>
            <p:cNvSpPr txBox="1">
              <a:spLocks noChangeArrowheads="1"/>
            </p:cNvSpPr>
            <p:nvPr/>
          </p:nvSpPr>
          <p:spPr bwMode="auto">
            <a:xfrm>
              <a:off x="-28482" y="1844824"/>
              <a:ext cx="1043931" cy="1223768"/>
            </a:xfrm>
            <a:prstGeom prst="rect">
              <a:avLst/>
            </a:prstGeom>
            <a:noFill/>
            <a:ln>
              <a:noFill/>
            </a:ln>
          </p:spPr>
          <p:txBody>
            <a:bodyPr lIns="18000" tIns="18000" rIns="18000" bIns="18000"/>
            <a:lstStyle>
              <a:lvl1pPr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fr-FR" sz="6000" b="0" dirty="0">
                  <a:solidFill>
                    <a:srgbClr val="A0116A"/>
                  </a:solidFill>
                  <a:sym typeface="Wingdings" panose="05000000000000000000" pitchFamily="2" charset="2"/>
                </a:rPr>
                <a:t></a:t>
              </a:r>
            </a:p>
          </p:txBody>
        </p:sp>
      </p:grp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18CBBE97-9593-441B-8846-EC1FC769E6BA}"/>
              </a:ext>
            </a:extLst>
          </p:cNvPr>
          <p:cNvGrpSpPr/>
          <p:nvPr/>
        </p:nvGrpSpPr>
        <p:grpSpPr>
          <a:xfrm>
            <a:off x="1487488" y="2856304"/>
            <a:ext cx="4320480" cy="1223768"/>
            <a:chOff x="-36512" y="2925312"/>
            <a:chExt cx="4320480" cy="1223768"/>
          </a:xfrm>
        </p:grpSpPr>
        <p:sp>
          <p:nvSpPr>
            <p:cNvPr id="34" name="AutoShape 8"/>
            <p:cNvSpPr>
              <a:spLocks noChangeArrowheads="1"/>
            </p:cNvSpPr>
            <p:nvPr/>
          </p:nvSpPr>
          <p:spPr bwMode="auto">
            <a:xfrm>
              <a:off x="363849" y="3211276"/>
              <a:ext cx="3920119" cy="606673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85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324000" tIns="10800" rIns="18000" bIns="10800" anchor="ctr"/>
            <a:lstStyle>
              <a:lvl1pPr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400" dirty="0" err="1">
                  <a:solidFill>
                    <a:prstClr val="black"/>
                  </a:solidFill>
                  <a:cs typeface="Arial" panose="020B0604020202020204" pitchFamily="34" charset="0"/>
                </a:rPr>
                <a:t>Cooperation</a:t>
              </a:r>
              <a:r>
                <a:rPr lang="de-DE" sz="1400" dirty="0">
                  <a:solidFill>
                    <a:prstClr val="black"/>
                  </a:solidFill>
                  <a:cs typeface="Arial" panose="020B0604020202020204" pitchFamily="34" charset="0"/>
                </a:rPr>
                <a:t> </a:t>
              </a:r>
              <a:r>
                <a:rPr lang="de-DE" sz="1400" dirty="0" err="1">
                  <a:solidFill>
                    <a:prstClr val="black"/>
                  </a:solidFill>
                  <a:cs typeface="Arial" panose="020B0604020202020204" pitchFamily="34" charset="0"/>
                </a:rPr>
                <a:t>with</a:t>
              </a:r>
              <a:r>
                <a:rPr lang="de-DE" sz="1400" dirty="0">
                  <a:solidFill>
                    <a:prstClr val="black"/>
                  </a:solidFill>
                  <a:cs typeface="Arial" panose="020B0604020202020204" pitchFamily="34" charset="0"/>
                </a:rPr>
                <a:t> </a:t>
              </a:r>
              <a:r>
                <a:rPr lang="de-DE" sz="1400" dirty="0" err="1">
                  <a:solidFill>
                    <a:prstClr val="black"/>
                  </a:solidFill>
                  <a:cs typeface="Arial" panose="020B0604020202020204" pitchFamily="34" charset="0"/>
                </a:rPr>
                <a:t>companies</a:t>
              </a:r>
              <a:r>
                <a:rPr lang="de-DE" sz="1400" dirty="0">
                  <a:solidFill>
                    <a:prstClr val="black"/>
                  </a:solidFill>
                  <a:cs typeface="Arial" panose="020B0604020202020204" pitchFamily="34" charset="0"/>
                </a:rPr>
                <a:t>: </a:t>
              </a:r>
              <a:r>
                <a:rPr lang="de-DE" sz="1400" b="0" dirty="0" err="1">
                  <a:solidFill>
                    <a:prstClr val="black"/>
                  </a:solidFill>
                  <a:cs typeface="Arial" panose="020B0604020202020204" pitchFamily="34" charset="0"/>
                </a:rPr>
                <a:t>projects</a:t>
              </a:r>
              <a:r>
                <a:rPr lang="de-DE" sz="1400" b="0" dirty="0">
                  <a:solidFill>
                    <a:prstClr val="black"/>
                  </a:solidFill>
                  <a:cs typeface="Arial" panose="020B0604020202020204" pitchFamily="34" charset="0"/>
                </a:rPr>
                <a:t>, </a:t>
              </a:r>
              <a:r>
                <a:rPr lang="de-DE" sz="1400" b="0" dirty="0" err="1">
                  <a:solidFill>
                    <a:prstClr val="black"/>
                  </a:solidFill>
                  <a:cs typeface="Arial" panose="020B0604020202020204" pitchFamily="34" charset="0"/>
                </a:rPr>
                <a:t>guest</a:t>
              </a:r>
              <a:r>
                <a:rPr lang="de-DE" sz="1400" b="0" dirty="0">
                  <a:solidFill>
                    <a:prstClr val="black"/>
                  </a:solidFill>
                  <a:cs typeface="Arial" panose="020B0604020202020204" pitchFamily="34" charset="0"/>
                </a:rPr>
                <a:t> </a:t>
              </a:r>
              <a:r>
                <a:rPr lang="de-DE" sz="1400" b="0" dirty="0" err="1">
                  <a:solidFill>
                    <a:prstClr val="black"/>
                  </a:solidFill>
                  <a:cs typeface="Arial" panose="020B0604020202020204" pitchFamily="34" charset="0"/>
                </a:rPr>
                <a:t>speaker</a:t>
              </a:r>
              <a:r>
                <a:rPr lang="de-DE" sz="1400" b="0" dirty="0">
                  <a:solidFill>
                    <a:prstClr val="black"/>
                  </a:solidFill>
                  <a:cs typeface="Arial" panose="020B0604020202020204" pitchFamily="34" charset="0"/>
                </a:rPr>
                <a:t> </a:t>
              </a:r>
              <a:r>
                <a:rPr lang="de-DE" sz="1400" b="0" dirty="0" err="1">
                  <a:solidFill>
                    <a:prstClr val="black"/>
                  </a:solidFill>
                  <a:cs typeface="Arial" panose="020B0604020202020204" pitchFamily="34" charset="0"/>
                </a:rPr>
                <a:t>presentations</a:t>
              </a:r>
              <a:r>
                <a:rPr lang="de-DE" sz="1400" b="0" dirty="0">
                  <a:solidFill>
                    <a:prstClr val="black"/>
                  </a:solidFill>
                  <a:cs typeface="Arial" panose="020B0604020202020204" pitchFamily="34" charset="0"/>
                </a:rPr>
                <a:t> in </a:t>
              </a:r>
              <a:r>
                <a:rPr lang="de-DE" sz="1400" b="0" dirty="0" err="1">
                  <a:solidFill>
                    <a:prstClr val="black"/>
                  </a:solidFill>
                  <a:cs typeface="Arial" panose="020B0604020202020204" pitchFamily="34" charset="0"/>
                </a:rPr>
                <a:t>the</a:t>
              </a:r>
              <a:r>
                <a:rPr lang="de-DE" sz="1400" b="0" dirty="0">
                  <a:solidFill>
                    <a:prstClr val="black"/>
                  </a:solidFill>
                  <a:cs typeface="Arial" panose="020B0604020202020204" pitchFamily="34" charset="0"/>
                </a:rPr>
                <a:t> </a:t>
              </a:r>
              <a:r>
                <a:rPr lang="de-DE" sz="1400" b="0" dirty="0" err="1">
                  <a:solidFill>
                    <a:prstClr val="black"/>
                  </a:solidFill>
                  <a:cs typeface="Arial" panose="020B0604020202020204" pitchFamily="34" charset="0"/>
                </a:rPr>
                <a:t>courses</a:t>
              </a:r>
              <a:endParaRPr lang="de-DE" sz="1400" b="0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5" name="Text Box 20"/>
            <p:cNvSpPr txBox="1">
              <a:spLocks noChangeArrowheads="1"/>
            </p:cNvSpPr>
            <p:nvPr/>
          </p:nvSpPr>
          <p:spPr bwMode="auto">
            <a:xfrm>
              <a:off x="-36512" y="2925312"/>
              <a:ext cx="1043931" cy="1223768"/>
            </a:xfrm>
            <a:prstGeom prst="rect">
              <a:avLst/>
            </a:prstGeom>
            <a:noFill/>
            <a:ln>
              <a:noFill/>
            </a:ln>
          </p:spPr>
          <p:txBody>
            <a:bodyPr lIns="18000" tIns="18000" rIns="18000" bIns="18000"/>
            <a:lstStyle>
              <a:lvl1pPr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fr-FR" sz="6000" b="0" dirty="0">
                  <a:solidFill>
                    <a:srgbClr val="A0116A"/>
                  </a:solidFill>
                  <a:sym typeface="Wingdings" panose="05000000000000000000" pitchFamily="2" charset="2"/>
                </a:rPr>
                <a:t></a:t>
              </a:r>
            </a:p>
          </p:txBody>
        </p:sp>
      </p:grpSp>
      <p:sp>
        <p:nvSpPr>
          <p:cNvPr id="20" name="Rectangle 3">
            <a:extLst>
              <a:ext uri="{FF2B5EF4-FFF2-40B4-BE49-F238E27FC236}">
                <a16:creationId xmlns:a16="http://schemas.microsoft.com/office/drawing/2014/main" id="{07BBF63D-7CBC-409B-811D-52D009613F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5520" y="1268761"/>
            <a:ext cx="864096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65113" indent="-265113">
              <a:defRPr sz="2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1pPr>
            <a:lvl2pPr marL="37931725" indent="-37474525">
              <a:defRPr sz="2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9pPr>
          </a:lstStyle>
          <a:p>
            <a:pPr marL="0" indent="0" algn="just">
              <a:buClr>
                <a:srgbClr val="1F497D"/>
              </a:buClr>
              <a:defRPr/>
            </a:pPr>
            <a:r>
              <a:rPr lang="de-DE" altLang="fr-FR" sz="2000" b="1" dirty="0">
                <a:solidFill>
                  <a:prstClr val="black"/>
                </a:solidFill>
              </a:rPr>
              <a:t>The </a:t>
            </a:r>
            <a:r>
              <a:rPr lang="de-DE" altLang="fr-FR" sz="2000" b="1" dirty="0" err="1">
                <a:solidFill>
                  <a:prstClr val="black"/>
                </a:solidFill>
              </a:rPr>
              <a:t>strengths</a:t>
            </a:r>
            <a:r>
              <a:rPr lang="de-DE" altLang="fr-FR" sz="2000" b="1" dirty="0">
                <a:solidFill>
                  <a:prstClr val="black"/>
                </a:solidFill>
              </a:rPr>
              <a:t> and </a:t>
            </a:r>
            <a:r>
              <a:rPr lang="de-DE" altLang="fr-FR" sz="2000" b="1" dirty="0" err="1">
                <a:solidFill>
                  <a:prstClr val="black"/>
                </a:solidFill>
              </a:rPr>
              <a:t>unique</a:t>
            </a:r>
            <a:r>
              <a:rPr lang="de-DE" altLang="fr-FR" sz="2000" b="1" dirty="0">
                <a:solidFill>
                  <a:prstClr val="black"/>
                </a:solidFill>
              </a:rPr>
              <a:t> </a:t>
            </a:r>
            <a:r>
              <a:rPr lang="de-DE" altLang="fr-FR" sz="2000" b="1" dirty="0" err="1">
                <a:solidFill>
                  <a:prstClr val="black"/>
                </a:solidFill>
              </a:rPr>
              <a:t>characteristics</a:t>
            </a:r>
            <a:r>
              <a:rPr lang="de-DE" altLang="fr-FR" sz="2000" b="1" dirty="0">
                <a:solidFill>
                  <a:prstClr val="black"/>
                </a:solidFill>
              </a:rPr>
              <a:t> </a:t>
            </a:r>
            <a:r>
              <a:rPr lang="de-DE" altLang="fr-FR" sz="2000" b="1" dirty="0" err="1">
                <a:solidFill>
                  <a:prstClr val="black"/>
                </a:solidFill>
              </a:rPr>
              <a:t>of</a:t>
            </a:r>
            <a:r>
              <a:rPr lang="de-DE" altLang="fr-FR" sz="2000" b="1" dirty="0">
                <a:solidFill>
                  <a:prstClr val="black"/>
                </a:solidFill>
              </a:rPr>
              <a:t> </a:t>
            </a:r>
            <a:r>
              <a:rPr lang="de-DE" altLang="fr-FR" sz="2000" b="1" dirty="0" err="1">
                <a:solidFill>
                  <a:prstClr val="black"/>
                </a:solidFill>
              </a:rPr>
              <a:t>our</a:t>
            </a:r>
            <a:r>
              <a:rPr lang="de-DE" altLang="fr-FR" sz="2000" b="1" dirty="0">
                <a:solidFill>
                  <a:prstClr val="black"/>
                </a:solidFill>
              </a:rPr>
              <a:t> </a:t>
            </a:r>
            <a:r>
              <a:rPr lang="de-DE" altLang="fr-FR" sz="2000" b="1" dirty="0" err="1">
                <a:solidFill>
                  <a:prstClr val="black"/>
                </a:solidFill>
              </a:rPr>
              <a:t>department</a:t>
            </a:r>
            <a:r>
              <a:rPr lang="de-DE" altLang="fr-FR" sz="2000" b="1" dirty="0">
                <a:solidFill>
                  <a:prstClr val="black"/>
                </a:solidFill>
              </a:rPr>
              <a:t> and </a:t>
            </a:r>
            <a:r>
              <a:rPr lang="de-DE" altLang="fr-FR" sz="2000" b="1" dirty="0" err="1">
                <a:solidFill>
                  <a:prstClr val="black"/>
                </a:solidFill>
              </a:rPr>
              <a:t>our</a:t>
            </a:r>
            <a:r>
              <a:rPr lang="de-DE" altLang="fr-FR" sz="2000" b="1" dirty="0">
                <a:solidFill>
                  <a:prstClr val="black"/>
                </a:solidFill>
              </a:rPr>
              <a:t> </a:t>
            </a:r>
            <a:r>
              <a:rPr lang="de-DE" altLang="fr-FR" sz="2000" b="1" dirty="0" err="1">
                <a:solidFill>
                  <a:prstClr val="black"/>
                </a:solidFill>
              </a:rPr>
              <a:t>masters</a:t>
            </a:r>
            <a:r>
              <a:rPr lang="de-DE" altLang="fr-FR" sz="2000" b="1" dirty="0">
                <a:solidFill>
                  <a:prstClr val="black"/>
                </a:solidFill>
              </a:rPr>
              <a:t>:</a:t>
            </a:r>
            <a:endParaRPr lang="de-DE" altLang="fr-FR" sz="2000" dirty="0">
              <a:solidFill>
                <a:prstClr val="black"/>
              </a:solidFill>
            </a:endParaRPr>
          </a:p>
          <a:p>
            <a:pPr algn="just">
              <a:buFontTx/>
              <a:buChar char="•"/>
              <a:defRPr/>
            </a:pPr>
            <a:endParaRPr lang="de-DE" altLang="fr-FR" sz="2000" dirty="0">
              <a:solidFill>
                <a:prstClr val="black"/>
              </a:solidFill>
            </a:endParaRPr>
          </a:p>
          <a:p>
            <a:pPr algn="just">
              <a:buFontTx/>
              <a:buChar char="•"/>
              <a:defRPr/>
            </a:pPr>
            <a:endParaRPr lang="de-DE" altLang="fr-FR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202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819400" y="405826"/>
            <a:ext cx="774065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7188" indent="-357188">
              <a:defRPr sz="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de-DE" altLang="fr-FR" b="1" dirty="0" err="1">
                <a:solidFill>
                  <a:srgbClr val="A0116A"/>
                </a:solidFill>
              </a:rPr>
              <a:t>Why</a:t>
            </a:r>
            <a:r>
              <a:rPr lang="de-DE" altLang="fr-FR" b="1" dirty="0">
                <a:solidFill>
                  <a:srgbClr val="A0116A"/>
                </a:solidFill>
              </a:rPr>
              <a:t> </a:t>
            </a:r>
            <a:r>
              <a:rPr lang="de-DE" altLang="fr-FR" b="1" dirty="0" err="1">
                <a:solidFill>
                  <a:srgbClr val="A0116A"/>
                </a:solidFill>
              </a:rPr>
              <a:t>doing</a:t>
            </a:r>
            <a:r>
              <a:rPr lang="de-DE" altLang="fr-FR" b="1" dirty="0">
                <a:solidFill>
                  <a:srgbClr val="A0116A"/>
                </a:solidFill>
              </a:rPr>
              <a:t> </a:t>
            </a:r>
            <a:r>
              <a:rPr lang="de-DE" altLang="fr-FR" b="1" dirty="0" err="1">
                <a:solidFill>
                  <a:srgbClr val="A0116A"/>
                </a:solidFill>
              </a:rPr>
              <a:t>your</a:t>
            </a:r>
            <a:r>
              <a:rPr lang="de-DE" altLang="fr-FR" b="1" dirty="0">
                <a:solidFill>
                  <a:srgbClr val="A0116A"/>
                </a:solidFill>
              </a:rPr>
              <a:t> Master in Management in Fribourg?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07BBF63D-7CBC-409B-811D-52D009613F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5520" y="1268761"/>
            <a:ext cx="864096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65113" indent="-265113">
              <a:defRPr sz="2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1pPr>
            <a:lvl2pPr marL="37931725" indent="-37474525">
              <a:defRPr sz="2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9pPr>
          </a:lstStyle>
          <a:p>
            <a:pPr marL="0" indent="0" algn="just">
              <a:buClr>
                <a:srgbClr val="1F497D"/>
              </a:buClr>
              <a:defRPr/>
            </a:pPr>
            <a:r>
              <a:rPr lang="de-DE" altLang="fr-FR" sz="2000" b="1" dirty="0" err="1">
                <a:solidFill>
                  <a:prstClr val="black"/>
                </a:solidFill>
              </a:rPr>
              <a:t>Examples</a:t>
            </a:r>
            <a:r>
              <a:rPr lang="de-DE" altLang="fr-FR" sz="2000" b="1" dirty="0">
                <a:solidFill>
                  <a:prstClr val="black"/>
                </a:solidFill>
              </a:rPr>
              <a:t> </a:t>
            </a:r>
            <a:r>
              <a:rPr lang="de-DE" altLang="fr-FR" sz="2000" b="1" dirty="0" err="1">
                <a:solidFill>
                  <a:prstClr val="black"/>
                </a:solidFill>
              </a:rPr>
              <a:t>of</a:t>
            </a:r>
            <a:r>
              <a:rPr lang="de-DE" altLang="fr-FR" sz="2000" b="1" dirty="0">
                <a:solidFill>
                  <a:prstClr val="black"/>
                </a:solidFill>
              </a:rPr>
              <a:t> </a:t>
            </a:r>
            <a:r>
              <a:rPr lang="de-DE" altLang="fr-FR" sz="2000" b="1" dirty="0" err="1">
                <a:solidFill>
                  <a:prstClr val="black"/>
                </a:solidFill>
              </a:rPr>
              <a:t>guest</a:t>
            </a:r>
            <a:r>
              <a:rPr lang="de-DE" altLang="fr-FR" sz="2000" b="1" dirty="0">
                <a:solidFill>
                  <a:prstClr val="black"/>
                </a:solidFill>
              </a:rPr>
              <a:t> </a:t>
            </a:r>
            <a:r>
              <a:rPr lang="de-DE" altLang="fr-FR" sz="2000" b="1" dirty="0" err="1">
                <a:solidFill>
                  <a:prstClr val="black"/>
                </a:solidFill>
              </a:rPr>
              <a:t>speaker</a:t>
            </a:r>
            <a:r>
              <a:rPr lang="de-DE" altLang="fr-FR" sz="2000" b="1" dirty="0">
                <a:solidFill>
                  <a:prstClr val="black"/>
                </a:solidFill>
              </a:rPr>
              <a:t> </a:t>
            </a:r>
            <a:r>
              <a:rPr lang="de-DE" altLang="fr-FR" sz="2000" b="1" dirty="0" err="1">
                <a:solidFill>
                  <a:prstClr val="black"/>
                </a:solidFill>
              </a:rPr>
              <a:t>presentations</a:t>
            </a:r>
            <a:r>
              <a:rPr lang="de-DE" altLang="fr-FR" sz="2000" b="1" dirty="0">
                <a:solidFill>
                  <a:prstClr val="black"/>
                </a:solidFill>
              </a:rPr>
              <a:t> in </a:t>
            </a:r>
            <a:r>
              <a:rPr lang="de-DE" altLang="fr-FR" sz="2000" b="1" dirty="0" err="1">
                <a:solidFill>
                  <a:prstClr val="black"/>
                </a:solidFill>
              </a:rPr>
              <a:t>the</a:t>
            </a:r>
            <a:r>
              <a:rPr lang="de-DE" altLang="fr-FR" sz="2000" b="1" dirty="0">
                <a:solidFill>
                  <a:prstClr val="black"/>
                </a:solidFill>
              </a:rPr>
              <a:t> </a:t>
            </a:r>
            <a:r>
              <a:rPr lang="de-DE" altLang="fr-FR" sz="2000" b="1" dirty="0" err="1">
                <a:solidFill>
                  <a:prstClr val="black"/>
                </a:solidFill>
              </a:rPr>
              <a:t>master</a:t>
            </a:r>
            <a:r>
              <a:rPr lang="de-DE" altLang="fr-FR" sz="2000" b="1" dirty="0">
                <a:solidFill>
                  <a:prstClr val="black"/>
                </a:solidFill>
              </a:rPr>
              <a:t> </a:t>
            </a:r>
            <a:r>
              <a:rPr lang="de-DE" altLang="fr-FR" sz="2000" b="1" dirty="0" err="1">
                <a:solidFill>
                  <a:prstClr val="black"/>
                </a:solidFill>
              </a:rPr>
              <a:t>courses</a:t>
            </a:r>
            <a:r>
              <a:rPr lang="de-DE" altLang="fr-FR" sz="2000" b="1" dirty="0">
                <a:solidFill>
                  <a:prstClr val="black"/>
                </a:solidFill>
              </a:rPr>
              <a:t>:</a:t>
            </a:r>
            <a:endParaRPr lang="de-DE" altLang="fr-FR" sz="2000" dirty="0">
              <a:solidFill>
                <a:prstClr val="black"/>
              </a:solidFill>
            </a:endParaRPr>
          </a:p>
          <a:p>
            <a:pPr algn="just">
              <a:buFontTx/>
              <a:buChar char="•"/>
              <a:defRPr/>
            </a:pPr>
            <a:endParaRPr lang="de-DE" altLang="fr-FR" sz="2000" dirty="0">
              <a:solidFill>
                <a:prstClr val="black"/>
              </a:solidFill>
            </a:endParaRPr>
          </a:p>
          <a:p>
            <a:pPr algn="just">
              <a:buFontTx/>
              <a:buChar char="•"/>
              <a:defRPr/>
            </a:pPr>
            <a:endParaRPr lang="de-DE" altLang="fr-FR" sz="2000" dirty="0">
              <a:solidFill>
                <a:prstClr val="black"/>
              </a:solidFill>
            </a:endParaRPr>
          </a:p>
        </p:txBody>
      </p:sp>
      <p:sp>
        <p:nvSpPr>
          <p:cNvPr id="22" name="Rectangle 3">
            <a:extLst>
              <a:ext uri="{FF2B5EF4-FFF2-40B4-BE49-F238E27FC236}">
                <a16:creationId xmlns:a16="http://schemas.microsoft.com/office/drawing/2014/main" id="{89ABDABC-5C52-4053-85D8-20D080B592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513" y="1875444"/>
            <a:ext cx="4164217" cy="3966600"/>
          </a:xfrm>
          <a:prstGeom prst="rect">
            <a:avLst/>
          </a:prstGeom>
          <a:noFill/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A0116A"/>
              </a:buClr>
              <a:buFontTx/>
              <a:buNone/>
              <a:defRPr lang="de-DE" sz="2200" b="0" kern="1200" cap="none" baseline="0" dirty="0" smtClean="0">
                <a:solidFill>
                  <a:srgbClr val="A0116A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11187" indent="-268288" algn="l" defTabSz="914400" rtl="0" eaLnBrk="1" latinLnBrk="0" hangingPunct="1">
              <a:lnSpc>
                <a:spcPts val="2700"/>
              </a:lnSpc>
              <a:spcBef>
                <a:spcPts val="0"/>
              </a:spcBef>
              <a:buClr>
                <a:srgbClr val="A0116A"/>
              </a:buClr>
              <a:buFont typeface="Arial" pitchFamily="34" charset="0"/>
              <a:buChar char="​"/>
              <a:defRPr lang="de-DE" sz="2200" b="0" kern="1200" cap="none" baseline="0" dirty="0" smtClean="0">
                <a:solidFill>
                  <a:srgbClr val="0A385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79475" indent="-342900" algn="l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22325" indent="-285750" algn="l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itchFamily="34" charset="0"/>
              <a:buChar char="​"/>
              <a:defRPr lang="de-DE" sz="16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-268288" algn="l" defTabSz="914400" rtl="0" eaLnBrk="1" latinLnBrk="0" hangingPunct="1">
              <a:lnSpc>
                <a:spcPts val="2700"/>
              </a:lnSpc>
              <a:spcBef>
                <a:spcPts val="0"/>
              </a:spcBef>
              <a:buClr>
                <a:srgbClr val="A0116A"/>
              </a:buClr>
              <a:buFont typeface="Arial" pitchFamily="34" charset="0"/>
              <a:buChar char="​"/>
              <a:defRPr lang="de-DE" sz="2200" b="0" kern="1200" cap="none" baseline="0" dirty="0" smtClean="0">
                <a:solidFill>
                  <a:srgbClr val="0A3859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 algn="l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itchFamily="34" charset="0"/>
              <a:buChar char="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itchFamily="34" charset="0"/>
              <a:buChar char="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itchFamily="34" charset="0"/>
              <a:buChar char="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itchFamily="34" charset="0"/>
              <a:buChar char="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800"/>
              </a:spcAft>
              <a:defRPr/>
            </a:pPr>
            <a:r>
              <a:rPr lang="de-DE" sz="1400" b="1" dirty="0" err="1">
                <a:solidFill>
                  <a:srgbClr val="1F497D"/>
                </a:solidFill>
              </a:rPr>
              <a:t>Erland</a:t>
            </a:r>
            <a:r>
              <a:rPr lang="de-DE" sz="1400" b="1" dirty="0">
                <a:solidFill>
                  <a:srgbClr val="1F497D"/>
                </a:solidFill>
              </a:rPr>
              <a:t> Brügger</a:t>
            </a:r>
            <a:br>
              <a:rPr lang="de-DE" sz="1400" dirty="0">
                <a:solidFill>
                  <a:srgbClr val="000000"/>
                </a:solidFill>
              </a:rPr>
            </a:br>
            <a:r>
              <a:rPr lang="de-DE" sz="1400" dirty="0">
                <a:solidFill>
                  <a:srgbClr val="000000"/>
                </a:solidFill>
              </a:rPr>
              <a:t>CEO, </a:t>
            </a:r>
            <a:r>
              <a:rPr lang="de-DE" sz="1400" dirty="0" err="1">
                <a:solidFill>
                  <a:srgbClr val="000000"/>
                </a:solidFill>
              </a:rPr>
              <a:t>Rivella</a:t>
            </a:r>
            <a:endParaRPr lang="de-DE" sz="1400" dirty="0">
              <a:solidFill>
                <a:srgbClr val="000000"/>
              </a:solidFill>
            </a:endParaRPr>
          </a:p>
          <a:p>
            <a:pPr>
              <a:spcAft>
                <a:spcPts val="1800"/>
              </a:spcAft>
              <a:defRPr/>
            </a:pPr>
            <a:r>
              <a:rPr lang="de-DE" sz="1400" b="1" dirty="0">
                <a:solidFill>
                  <a:srgbClr val="1F497D"/>
                </a:solidFill>
              </a:rPr>
              <a:t>Jan Jenisch</a:t>
            </a:r>
            <a:br>
              <a:rPr lang="de-DE" sz="1400" dirty="0">
                <a:solidFill>
                  <a:srgbClr val="000000"/>
                </a:solidFill>
              </a:rPr>
            </a:br>
            <a:r>
              <a:rPr lang="de-DE" sz="1400" dirty="0">
                <a:solidFill>
                  <a:srgbClr val="000000"/>
                </a:solidFill>
              </a:rPr>
              <a:t>CEO, </a:t>
            </a:r>
            <a:r>
              <a:rPr lang="fr-CH" sz="1400" dirty="0">
                <a:solidFill>
                  <a:srgbClr val="000000"/>
                </a:solidFill>
              </a:rPr>
              <a:t>LafargeHolcim</a:t>
            </a:r>
            <a:endParaRPr lang="de-DE" sz="1400" dirty="0">
              <a:solidFill>
                <a:srgbClr val="000000"/>
              </a:solidFill>
            </a:endParaRPr>
          </a:p>
          <a:p>
            <a:pPr>
              <a:spcAft>
                <a:spcPts val="1800"/>
              </a:spcAft>
              <a:defRPr/>
            </a:pPr>
            <a:r>
              <a:rPr lang="de-CH" sz="1400" b="1" dirty="0">
                <a:solidFill>
                  <a:srgbClr val="1F497D"/>
                </a:solidFill>
              </a:rPr>
              <a:t>Georges Kern </a:t>
            </a:r>
            <a:br>
              <a:rPr lang="de-CH" sz="1400" dirty="0">
                <a:solidFill>
                  <a:srgbClr val="000000"/>
                </a:solidFill>
              </a:rPr>
            </a:br>
            <a:r>
              <a:rPr lang="de-CH" sz="1400" dirty="0">
                <a:solidFill>
                  <a:srgbClr val="000000"/>
                </a:solidFill>
              </a:rPr>
              <a:t>CEO, IWC</a:t>
            </a:r>
          </a:p>
          <a:p>
            <a:pPr>
              <a:spcAft>
                <a:spcPts val="1800"/>
              </a:spcAft>
              <a:defRPr/>
            </a:pPr>
            <a:r>
              <a:rPr lang="de-CH" sz="1400" b="1" dirty="0">
                <a:solidFill>
                  <a:srgbClr val="1F497D"/>
                </a:solidFill>
              </a:rPr>
              <a:t>Stephan Heissler</a:t>
            </a:r>
            <a:br>
              <a:rPr lang="de-CH" sz="1400" b="1" dirty="0">
                <a:solidFill>
                  <a:srgbClr val="000000"/>
                </a:solidFill>
              </a:rPr>
            </a:br>
            <a:r>
              <a:rPr lang="de-CH" sz="1400" dirty="0">
                <a:solidFill>
                  <a:srgbClr val="000000"/>
                </a:solidFill>
              </a:rPr>
              <a:t>Direktor, Liebherr Gruppe</a:t>
            </a:r>
          </a:p>
          <a:p>
            <a:pPr>
              <a:defRPr/>
            </a:pPr>
            <a:r>
              <a:rPr lang="de-CH" sz="1400" b="1" dirty="0">
                <a:solidFill>
                  <a:srgbClr val="1F497D"/>
                </a:solidFill>
              </a:rPr>
              <a:t>Thomas </a:t>
            </a:r>
            <a:r>
              <a:rPr lang="de-CH" sz="1400" b="1" dirty="0" err="1">
                <a:solidFill>
                  <a:srgbClr val="1F497D"/>
                </a:solidFill>
              </a:rPr>
              <a:t>Truttmann</a:t>
            </a:r>
            <a:br>
              <a:rPr lang="de-CH" sz="1400" dirty="0">
                <a:solidFill>
                  <a:srgbClr val="000000"/>
                </a:solidFill>
              </a:rPr>
            </a:br>
            <a:r>
              <a:rPr lang="de-CH" sz="1400" dirty="0" err="1">
                <a:solidFill>
                  <a:srgbClr val="000000"/>
                </a:solidFill>
              </a:rPr>
              <a:t>Vice</a:t>
            </a:r>
            <a:r>
              <a:rPr lang="de-CH" sz="1400" dirty="0">
                <a:solidFill>
                  <a:srgbClr val="000000"/>
                </a:solidFill>
              </a:rPr>
              <a:t> </a:t>
            </a:r>
            <a:r>
              <a:rPr lang="de-CH" sz="1400" dirty="0" err="1">
                <a:solidFill>
                  <a:srgbClr val="000000"/>
                </a:solidFill>
              </a:rPr>
              <a:t>President</a:t>
            </a:r>
            <a:r>
              <a:rPr lang="de-CH" sz="1400" dirty="0">
                <a:solidFill>
                  <a:srgbClr val="000000"/>
                </a:solidFill>
              </a:rPr>
              <a:t> Marketing, </a:t>
            </a:r>
            <a:br>
              <a:rPr lang="de-CH" sz="1400" dirty="0">
                <a:solidFill>
                  <a:srgbClr val="000000"/>
                </a:solidFill>
              </a:rPr>
            </a:br>
            <a:r>
              <a:rPr lang="de-CH" sz="1400" dirty="0">
                <a:solidFill>
                  <a:srgbClr val="000000"/>
                </a:solidFill>
              </a:rPr>
              <a:t>McDonald’s Schweiz</a:t>
            </a:r>
          </a:p>
          <a:p>
            <a:pPr>
              <a:defRPr/>
            </a:pPr>
            <a:endParaRPr lang="de-CH" sz="1400" b="1" dirty="0">
              <a:solidFill>
                <a:srgbClr val="1F497D"/>
              </a:solidFill>
            </a:endParaRPr>
          </a:p>
          <a:p>
            <a:pPr>
              <a:defRPr/>
            </a:pPr>
            <a:r>
              <a:rPr lang="de-CH" sz="1400" b="1" dirty="0">
                <a:solidFill>
                  <a:srgbClr val="1F497D"/>
                </a:solidFill>
              </a:rPr>
              <a:t>Reto Aeschbacher</a:t>
            </a:r>
          </a:p>
          <a:p>
            <a:pPr>
              <a:spcAft>
                <a:spcPts val="4200"/>
              </a:spcAft>
              <a:defRPr/>
            </a:pPr>
            <a:r>
              <a:rPr lang="de-CH" sz="1400" dirty="0">
                <a:solidFill>
                  <a:srgbClr val="000000"/>
                </a:solidFill>
              </a:rPr>
              <a:t>CMO </a:t>
            </a:r>
            <a:r>
              <a:rPr lang="de-CH" sz="1400" dirty="0" err="1">
                <a:solidFill>
                  <a:srgbClr val="000000"/>
                </a:solidFill>
              </a:rPr>
              <a:t>and</a:t>
            </a:r>
            <a:r>
              <a:rPr lang="de-CH" sz="1400" dirty="0">
                <a:solidFill>
                  <a:srgbClr val="000000"/>
                </a:solidFill>
              </a:rPr>
              <a:t> Brand Manager, </a:t>
            </a:r>
            <a:br>
              <a:rPr lang="de-CH" sz="1400" dirty="0">
                <a:solidFill>
                  <a:srgbClr val="000000"/>
                </a:solidFill>
              </a:rPr>
            </a:br>
            <a:r>
              <a:rPr lang="de-CH" sz="1400" dirty="0">
                <a:solidFill>
                  <a:srgbClr val="000000"/>
                </a:solidFill>
              </a:rPr>
              <a:t>Scott Sports</a:t>
            </a:r>
          </a:p>
          <a:p>
            <a:pPr>
              <a:spcAft>
                <a:spcPts val="4200"/>
              </a:spcAft>
              <a:defRPr/>
            </a:pPr>
            <a:endParaRPr lang="de-CH" sz="1400" dirty="0">
              <a:solidFill>
                <a:srgbClr val="000000"/>
              </a:solidFill>
            </a:endParaRPr>
          </a:p>
          <a:p>
            <a:pPr>
              <a:spcAft>
                <a:spcPts val="4200"/>
              </a:spcAft>
              <a:defRPr/>
            </a:pPr>
            <a:endParaRPr lang="de-DE" sz="1400" dirty="0">
              <a:solidFill>
                <a:srgbClr val="000000"/>
              </a:solidFill>
            </a:endParaRPr>
          </a:p>
          <a:p>
            <a:pPr marL="457200" lvl="1" indent="0">
              <a:spcAft>
                <a:spcPts val="4200"/>
              </a:spcAft>
              <a:buNone/>
              <a:defRPr/>
            </a:pPr>
            <a:endParaRPr lang="de-DE" sz="1400" dirty="0">
              <a:solidFill>
                <a:srgbClr val="000000"/>
              </a:solidFill>
            </a:endParaRPr>
          </a:p>
          <a:p>
            <a:pPr marL="742950" lvl="1" indent="-285750">
              <a:spcAft>
                <a:spcPts val="4200"/>
              </a:spcAft>
              <a:defRPr/>
            </a:pPr>
            <a:endParaRPr lang="de-DE" sz="1400" dirty="0">
              <a:solidFill>
                <a:srgbClr val="000000"/>
              </a:solidFill>
            </a:endParaRPr>
          </a:p>
          <a:p>
            <a:pPr marL="742950" lvl="1" indent="-285750">
              <a:spcAft>
                <a:spcPts val="4200"/>
              </a:spcAft>
              <a:defRPr/>
            </a:pPr>
            <a:endParaRPr lang="de-DE" sz="1400" dirty="0">
              <a:solidFill>
                <a:srgbClr val="000000"/>
              </a:solidFill>
            </a:endParaRPr>
          </a:p>
        </p:txBody>
      </p:sp>
      <p:sp>
        <p:nvSpPr>
          <p:cNvPr id="23" name="Inhaltsplatzhalter 1"/>
          <p:cNvSpPr txBox="1">
            <a:spLocks/>
          </p:cNvSpPr>
          <p:nvPr/>
        </p:nvSpPr>
        <p:spPr bwMode="auto">
          <a:xfrm>
            <a:off x="5957670" y="1875445"/>
            <a:ext cx="4480941" cy="3764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879475" indent="-342900">
              <a:defRPr sz="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822325" indent="-285750">
              <a:defRPr sz="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indent="-268288">
              <a:defRPr sz="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indent="-2682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indent="-2682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indent="-2682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indent="-2682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Aft>
                <a:spcPts val="1800"/>
              </a:spcAft>
              <a:buClr>
                <a:srgbClr val="A0116A"/>
              </a:buClr>
            </a:pPr>
            <a:r>
              <a:rPr lang="de-DE" altLang="de-DE" sz="1400" b="1" dirty="0">
                <a:solidFill>
                  <a:srgbClr val="1F497D"/>
                </a:solidFill>
                <a:cs typeface="Arial" panose="020B0604020202020204" pitchFamily="34" charset="0"/>
              </a:rPr>
              <a:t>Pierre Wenger</a:t>
            </a:r>
            <a:br>
              <a:rPr lang="de-DE" altLang="de-DE" sz="1400" dirty="0">
                <a:solidFill>
                  <a:srgbClr val="1F497D"/>
                </a:solidFill>
                <a:cs typeface="Arial" panose="020B0604020202020204" pitchFamily="34" charset="0"/>
              </a:rPr>
            </a:br>
            <a:r>
              <a:rPr lang="de-DE" altLang="de-DE" sz="1400" dirty="0">
                <a:solidFill>
                  <a:srgbClr val="000000"/>
                </a:solidFill>
                <a:cs typeface="Arial" panose="020B0604020202020204" pitchFamily="34" charset="0"/>
              </a:rPr>
              <a:t>Managing </a:t>
            </a:r>
            <a:r>
              <a:rPr lang="de-DE" altLang="de-DE" sz="1400" dirty="0" err="1">
                <a:solidFill>
                  <a:srgbClr val="000000"/>
                </a:solidFill>
                <a:cs typeface="Arial" panose="020B0604020202020204" pitchFamily="34" charset="0"/>
              </a:rPr>
              <a:t>Director</a:t>
            </a:r>
            <a:r>
              <a:rPr lang="de-DE" altLang="de-DE" sz="1400" dirty="0">
                <a:solidFill>
                  <a:srgbClr val="000000"/>
                </a:solidFill>
                <a:cs typeface="Arial" panose="020B0604020202020204" pitchFamily="34" charset="0"/>
              </a:rPr>
              <a:t>, </a:t>
            </a:r>
            <a:br>
              <a:rPr lang="de-DE" altLang="de-DE" sz="1400" dirty="0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lang="de-DE" altLang="de-DE" sz="1400" dirty="0">
                <a:solidFill>
                  <a:srgbClr val="000000"/>
                </a:solidFill>
                <a:cs typeface="Arial" panose="020B0604020202020204" pitchFamily="34" charset="0"/>
              </a:rPr>
              <a:t>Microspot &amp; Interdiscount</a:t>
            </a:r>
          </a:p>
          <a:p>
            <a:pPr>
              <a:spcAft>
                <a:spcPts val="1800"/>
              </a:spcAft>
              <a:buClr>
                <a:srgbClr val="A0116A"/>
              </a:buClr>
            </a:pPr>
            <a:r>
              <a:rPr lang="de-DE" altLang="de-DE" sz="1400" b="1" dirty="0">
                <a:solidFill>
                  <a:srgbClr val="1F497D"/>
                </a:solidFill>
                <a:cs typeface="Arial" panose="020B0604020202020204" pitchFamily="34" charset="0"/>
              </a:rPr>
              <a:t>Robin </a:t>
            </a:r>
            <a:r>
              <a:rPr lang="de-DE" altLang="de-DE" sz="1400" b="1" dirty="0" err="1">
                <a:solidFill>
                  <a:srgbClr val="1F497D"/>
                </a:solidFill>
                <a:cs typeface="Arial" panose="020B0604020202020204" pitchFamily="34" charset="0"/>
              </a:rPr>
              <a:t>Barraclough</a:t>
            </a:r>
            <a:br>
              <a:rPr lang="de-DE" altLang="de-DE" sz="1400" dirty="0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lang="de-DE" altLang="de-DE" sz="1400" dirty="0">
                <a:solidFill>
                  <a:srgbClr val="000000"/>
                </a:solidFill>
                <a:cs typeface="Arial" panose="020B0604020202020204" pitchFamily="34" charset="0"/>
              </a:rPr>
              <a:t>Chief Marketing Officer, Emmi</a:t>
            </a:r>
          </a:p>
          <a:p>
            <a:pPr>
              <a:spcAft>
                <a:spcPts val="1800"/>
              </a:spcAft>
              <a:buClr>
                <a:srgbClr val="A0116A"/>
              </a:buClr>
            </a:pPr>
            <a:r>
              <a:rPr lang="de-DE" altLang="de-DE" sz="1400" b="1" dirty="0">
                <a:solidFill>
                  <a:srgbClr val="1F497D"/>
                </a:solidFill>
                <a:cs typeface="Arial" panose="020B0604020202020204" pitchFamily="34" charset="0"/>
              </a:rPr>
              <a:t>Markus Vogt</a:t>
            </a:r>
            <a:br>
              <a:rPr lang="de-DE" altLang="de-DE" sz="1400" dirty="0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lang="de-DE" altLang="de-DE" sz="1400" dirty="0">
                <a:solidFill>
                  <a:srgbClr val="000000"/>
                </a:solidFill>
                <a:cs typeface="Arial" panose="020B0604020202020204" pitchFamily="34" charset="0"/>
              </a:rPr>
              <a:t>Head </a:t>
            </a:r>
            <a:r>
              <a:rPr lang="de-DE" altLang="de-DE" sz="1400" dirty="0" err="1">
                <a:solidFill>
                  <a:srgbClr val="000000"/>
                </a:solidFill>
                <a:cs typeface="Arial" panose="020B0604020202020204" pitchFamily="34" charset="0"/>
              </a:rPr>
              <a:t>of</a:t>
            </a:r>
            <a:r>
              <a:rPr lang="de-DE" altLang="de-DE" sz="14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de-DE" altLang="de-DE" sz="1400" dirty="0" err="1">
                <a:solidFill>
                  <a:srgbClr val="000000"/>
                </a:solidFill>
                <a:cs typeface="Arial" panose="020B0604020202020204" pitchFamily="34" charset="0"/>
              </a:rPr>
              <a:t>Sales</a:t>
            </a:r>
            <a:r>
              <a:rPr lang="de-DE" altLang="de-DE" sz="1400" dirty="0">
                <a:solidFill>
                  <a:srgbClr val="000000"/>
                </a:solidFill>
                <a:cs typeface="Arial" panose="020B0604020202020204" pitchFamily="34" charset="0"/>
              </a:rPr>
              <a:t> &amp; Marketing, </a:t>
            </a:r>
            <a:r>
              <a:rPr lang="de-DE" altLang="de-DE" sz="1400" dirty="0" err="1">
                <a:solidFill>
                  <a:srgbClr val="000000"/>
                </a:solidFill>
                <a:cs typeface="Arial" panose="020B0604020202020204" pitchFamily="34" charset="0"/>
              </a:rPr>
              <a:t>Ricola</a:t>
            </a:r>
            <a:endParaRPr lang="de-DE" altLang="de-DE" sz="14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>
              <a:spcAft>
                <a:spcPts val="1800"/>
              </a:spcAft>
              <a:buClr>
                <a:srgbClr val="A0116A"/>
              </a:buClr>
            </a:pPr>
            <a:r>
              <a:rPr lang="en-US" altLang="de-DE" sz="1400" b="1" dirty="0">
                <a:solidFill>
                  <a:srgbClr val="1F497D"/>
                </a:solidFill>
                <a:cs typeface="Arial" panose="020B0604020202020204" pitchFamily="34" charset="0"/>
              </a:rPr>
              <a:t>Kurt </a:t>
            </a:r>
            <a:r>
              <a:rPr lang="en-US" altLang="de-DE" sz="1400" b="1" dirty="0" err="1">
                <a:solidFill>
                  <a:srgbClr val="1F497D"/>
                </a:solidFill>
                <a:cs typeface="Arial" panose="020B0604020202020204" pitchFamily="34" charset="0"/>
              </a:rPr>
              <a:t>Haerri</a:t>
            </a:r>
            <a:br>
              <a:rPr lang="en-US" altLang="de-DE" sz="1400" dirty="0">
                <a:solidFill>
                  <a:srgbClr val="1F497D"/>
                </a:solidFill>
                <a:cs typeface="Arial" panose="020B0604020202020204" pitchFamily="34" charset="0"/>
              </a:rPr>
            </a:br>
            <a:r>
              <a:rPr lang="en-US" altLang="de-DE" sz="1400" dirty="0">
                <a:solidFill>
                  <a:srgbClr val="000000"/>
                </a:solidFill>
                <a:cs typeface="Arial" panose="020B0604020202020204" pitchFamily="34" charset="0"/>
              </a:rPr>
              <a:t>Head Global Marketing, Schindler</a:t>
            </a:r>
          </a:p>
          <a:p>
            <a:pPr>
              <a:spcAft>
                <a:spcPts val="1800"/>
              </a:spcAft>
              <a:buClr>
                <a:srgbClr val="A0116A"/>
              </a:buClr>
            </a:pPr>
            <a:r>
              <a:rPr lang="en-US" altLang="de-DE" sz="1400" b="1" dirty="0">
                <a:solidFill>
                  <a:srgbClr val="1F497D"/>
                </a:solidFill>
                <a:cs typeface="Arial" panose="020B0604020202020204" pitchFamily="34" charset="0"/>
              </a:rPr>
              <a:t>Werner Dirks</a:t>
            </a:r>
            <a:br>
              <a:rPr lang="en-US" altLang="de-DE" sz="1400" dirty="0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lang="en-US" altLang="de-DE" sz="1400" dirty="0">
                <a:solidFill>
                  <a:srgbClr val="000000"/>
                </a:solidFill>
                <a:cs typeface="Arial" panose="020B0604020202020204" pitchFamily="34" charset="0"/>
              </a:rPr>
              <a:t>General Manager, La Prairie </a:t>
            </a:r>
            <a:r>
              <a:rPr lang="en-US" altLang="de-DE" sz="1400" dirty="0" err="1">
                <a:solidFill>
                  <a:srgbClr val="000000"/>
                </a:solidFill>
                <a:cs typeface="Arial" panose="020B0604020202020204" pitchFamily="34" charset="0"/>
              </a:rPr>
              <a:t>Schweiz</a:t>
            </a:r>
            <a:endParaRPr lang="en-US" altLang="de-DE" sz="14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>
              <a:spcAft>
                <a:spcPts val="4200"/>
              </a:spcAft>
              <a:buClr>
                <a:srgbClr val="A0116A"/>
              </a:buClr>
            </a:pPr>
            <a:r>
              <a:rPr lang="en-US" altLang="de-DE" sz="1400" b="1" dirty="0" err="1">
                <a:solidFill>
                  <a:srgbClr val="1F497D"/>
                </a:solidFill>
                <a:cs typeface="Arial" panose="020B0604020202020204" pitchFamily="34" charset="0"/>
              </a:rPr>
              <a:t>Hartmut</a:t>
            </a:r>
            <a:r>
              <a:rPr lang="en-US" altLang="de-DE" sz="1400" b="1" dirty="0">
                <a:solidFill>
                  <a:srgbClr val="1F497D"/>
                </a:solidFill>
                <a:cs typeface="Arial" panose="020B0604020202020204" pitchFamily="34" charset="0"/>
              </a:rPr>
              <a:t> </a:t>
            </a:r>
            <a:r>
              <a:rPr lang="en-US" altLang="de-DE" sz="1400" b="1" dirty="0" err="1">
                <a:solidFill>
                  <a:srgbClr val="1F497D"/>
                </a:solidFill>
                <a:cs typeface="Arial" panose="020B0604020202020204" pitchFamily="34" charset="0"/>
              </a:rPr>
              <a:t>Scheffler</a:t>
            </a:r>
            <a:br>
              <a:rPr lang="en-US" altLang="de-DE" sz="1400" dirty="0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lang="en-US" altLang="de-DE" sz="1400" dirty="0">
                <a:solidFill>
                  <a:srgbClr val="000000"/>
                </a:solidFill>
                <a:cs typeface="Arial" panose="020B0604020202020204" pitchFamily="34" charset="0"/>
              </a:rPr>
              <a:t>Managing Director, Kantar TNS</a:t>
            </a:r>
          </a:p>
          <a:p>
            <a:pPr>
              <a:spcAft>
                <a:spcPts val="4200"/>
              </a:spcAft>
              <a:buClr>
                <a:srgbClr val="A0116A"/>
              </a:buClr>
            </a:pPr>
            <a:endParaRPr lang="de-DE" altLang="de-DE" sz="14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>
              <a:spcAft>
                <a:spcPts val="4200"/>
              </a:spcAft>
              <a:buClr>
                <a:srgbClr val="A0116A"/>
              </a:buClr>
            </a:pPr>
            <a:endParaRPr lang="de-CH" altLang="de-DE" sz="14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>
              <a:spcAft>
                <a:spcPts val="4200"/>
              </a:spcAft>
              <a:buClr>
                <a:srgbClr val="A0116A"/>
              </a:buClr>
            </a:pPr>
            <a:endParaRPr lang="de-DE" altLang="de-DE" sz="14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25" name="Picture 3" descr="C:\Users\Morschet\Dropbox\a - Fall Semester 2013\Ricola-Logo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921"/>
          <a:stretch>
            <a:fillRect/>
          </a:stretch>
        </p:blipFill>
        <p:spPr bwMode="auto">
          <a:xfrm>
            <a:off x="8898858" y="3508660"/>
            <a:ext cx="1357524" cy="381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4" descr="C:\Users\Morschet\Dropbox\a - Fall Semester 2013\Rivella Logo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1228" y="1818999"/>
            <a:ext cx="908596" cy="522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8" descr="C:\Users\Morschet\Dropbox\0 - Fall Semester 2014\La-Prairie-cream-Beiersdorf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157"/>
          <a:stretch>
            <a:fillRect/>
          </a:stretch>
        </p:blipFill>
        <p:spPr bwMode="auto">
          <a:xfrm>
            <a:off x="8898859" y="4688400"/>
            <a:ext cx="1303963" cy="693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46E8ED46-B7BF-4458-8DB8-F913DA15E0C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1329" y="1991241"/>
            <a:ext cx="1640212" cy="359554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799E7038-A5B1-41FF-B973-631C0908C3C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3799" y="2628592"/>
            <a:ext cx="1275712" cy="550151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057E95ED-F8E4-4261-B051-D7E62D1DA4D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892" y="3999896"/>
            <a:ext cx="1662396" cy="234398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3ECDDEAC-D047-4090-9E94-5F37C9AD7CC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5315" y="5195715"/>
            <a:ext cx="1447108" cy="936364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24EB53E5-BF15-4E24-8D1B-CA21CDF233E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2894" y="4053310"/>
            <a:ext cx="642989" cy="562616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6E6EC6B1-5E56-4AA6-8292-5B8177E025B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9855" y="5613480"/>
            <a:ext cx="1861750" cy="214101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768" y="3074134"/>
            <a:ext cx="1463521" cy="83964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412" y="4524773"/>
            <a:ext cx="690231" cy="604297"/>
          </a:xfrm>
          <a:prstGeom prst="rect">
            <a:avLst/>
          </a:prstGeom>
        </p:spPr>
      </p:pic>
      <p:pic>
        <p:nvPicPr>
          <p:cNvPr id="3074" name="Picture 2" descr="Résultat de recherche d'images pour &quot;logo lafargeholcim&quot;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2135" y="2435550"/>
            <a:ext cx="1146783" cy="559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6417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819400" y="405826"/>
            <a:ext cx="774065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7188" indent="-357188">
              <a:defRPr sz="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de-DE" altLang="fr-FR" b="1" dirty="0" err="1">
                <a:solidFill>
                  <a:srgbClr val="A0116A"/>
                </a:solidFill>
              </a:rPr>
              <a:t>Why</a:t>
            </a:r>
            <a:r>
              <a:rPr lang="de-DE" altLang="fr-FR" b="1" dirty="0">
                <a:solidFill>
                  <a:srgbClr val="A0116A"/>
                </a:solidFill>
              </a:rPr>
              <a:t> </a:t>
            </a:r>
            <a:r>
              <a:rPr lang="de-DE" altLang="fr-FR" b="1" dirty="0" err="1">
                <a:solidFill>
                  <a:srgbClr val="A0116A"/>
                </a:solidFill>
              </a:rPr>
              <a:t>doing</a:t>
            </a:r>
            <a:r>
              <a:rPr lang="de-DE" altLang="fr-FR" b="1" dirty="0">
                <a:solidFill>
                  <a:srgbClr val="A0116A"/>
                </a:solidFill>
              </a:rPr>
              <a:t> </a:t>
            </a:r>
            <a:r>
              <a:rPr lang="de-DE" altLang="fr-FR" b="1" dirty="0" err="1">
                <a:solidFill>
                  <a:srgbClr val="A0116A"/>
                </a:solidFill>
              </a:rPr>
              <a:t>your</a:t>
            </a:r>
            <a:r>
              <a:rPr lang="de-DE" altLang="fr-FR" b="1" dirty="0">
                <a:solidFill>
                  <a:srgbClr val="A0116A"/>
                </a:solidFill>
              </a:rPr>
              <a:t> Master in Management in Fribourg?</a:t>
            </a:r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BE29D663-FC71-449C-A71F-EADA9AF7CAA2}"/>
              </a:ext>
            </a:extLst>
          </p:cNvPr>
          <p:cNvGrpSpPr/>
          <p:nvPr/>
        </p:nvGrpSpPr>
        <p:grpSpPr>
          <a:xfrm>
            <a:off x="1495518" y="1844824"/>
            <a:ext cx="4312450" cy="1223768"/>
            <a:chOff x="-28482" y="1844824"/>
            <a:chExt cx="4312450" cy="1223768"/>
          </a:xfrm>
        </p:grpSpPr>
        <p:sp>
          <p:nvSpPr>
            <p:cNvPr id="30" name="AutoShape 8"/>
            <p:cNvSpPr>
              <a:spLocks noChangeArrowheads="1"/>
            </p:cNvSpPr>
            <p:nvPr/>
          </p:nvSpPr>
          <p:spPr bwMode="auto">
            <a:xfrm>
              <a:off x="363849" y="2157034"/>
              <a:ext cx="3920119" cy="606673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85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324000" tIns="10800" rIns="18000" bIns="10800" anchor="ctr"/>
            <a:lstStyle>
              <a:lvl1pPr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400" dirty="0">
                  <a:solidFill>
                    <a:prstClr val="black"/>
                  </a:solidFill>
                  <a:cs typeface="Arial" panose="020B0604020202020204" pitchFamily="34" charset="0"/>
                </a:rPr>
                <a:t>International </a:t>
              </a:r>
              <a:r>
                <a:rPr lang="de-DE" sz="1400" dirty="0" err="1">
                  <a:solidFill>
                    <a:prstClr val="black"/>
                  </a:solidFill>
                  <a:cs typeface="Arial" panose="020B0604020202020204" pitchFamily="34" charset="0"/>
                </a:rPr>
                <a:t>research</a:t>
              </a:r>
              <a:r>
                <a:rPr lang="de-DE" sz="1400" dirty="0">
                  <a:solidFill>
                    <a:prstClr val="black"/>
                  </a:solidFill>
                  <a:cs typeface="Arial" panose="020B0604020202020204" pitchFamily="34" charset="0"/>
                </a:rPr>
                <a:t> </a:t>
              </a:r>
              <a:r>
                <a:rPr lang="de-DE" sz="1400" b="0" dirty="0" err="1">
                  <a:solidFill>
                    <a:prstClr val="black"/>
                  </a:solidFill>
                  <a:cs typeface="Arial" panose="020B0604020202020204" pitchFamily="34" charset="0"/>
                </a:rPr>
                <a:t>that</a:t>
              </a:r>
              <a:r>
                <a:rPr lang="de-DE" sz="1400" b="0" dirty="0">
                  <a:solidFill>
                    <a:prstClr val="black"/>
                  </a:solidFill>
                  <a:cs typeface="Arial" panose="020B0604020202020204" pitchFamily="34" charset="0"/>
                </a:rPr>
                <a:t> </a:t>
              </a:r>
              <a:r>
                <a:rPr lang="de-DE" sz="1400" b="0" dirty="0" err="1">
                  <a:solidFill>
                    <a:prstClr val="black"/>
                  </a:solidFill>
                  <a:cs typeface="Arial" panose="020B0604020202020204" pitchFamily="34" charset="0"/>
                </a:rPr>
                <a:t>is</a:t>
              </a:r>
              <a:r>
                <a:rPr lang="de-DE" sz="1400" b="0" dirty="0">
                  <a:solidFill>
                    <a:prstClr val="black"/>
                  </a:solidFill>
                  <a:cs typeface="Arial" panose="020B0604020202020204" pitchFamily="34" charset="0"/>
                </a:rPr>
                <a:t> </a:t>
              </a:r>
              <a:r>
                <a:rPr lang="de-DE" sz="1400" b="0" dirty="0" err="1">
                  <a:solidFill>
                    <a:prstClr val="black"/>
                  </a:solidFill>
                  <a:cs typeface="Arial" panose="020B0604020202020204" pitchFamily="34" charset="0"/>
                </a:rPr>
                <a:t>continuously</a:t>
              </a:r>
              <a:r>
                <a:rPr lang="de-DE" sz="1400" b="0" dirty="0">
                  <a:solidFill>
                    <a:prstClr val="black"/>
                  </a:solidFill>
                  <a:cs typeface="Arial" panose="020B0604020202020204" pitchFamily="34" charset="0"/>
                </a:rPr>
                <a:t> </a:t>
              </a:r>
              <a:r>
                <a:rPr lang="de-DE" sz="1400" b="0" dirty="0" err="1">
                  <a:solidFill>
                    <a:prstClr val="black"/>
                  </a:solidFill>
                  <a:cs typeface="Arial" panose="020B0604020202020204" pitchFamily="34" charset="0"/>
                </a:rPr>
                <a:t>integrated</a:t>
              </a:r>
              <a:r>
                <a:rPr lang="de-DE" sz="1400" b="0" dirty="0">
                  <a:solidFill>
                    <a:prstClr val="black"/>
                  </a:solidFill>
                  <a:cs typeface="Arial" panose="020B0604020202020204" pitchFamily="34" charset="0"/>
                </a:rPr>
                <a:t> in </a:t>
              </a:r>
              <a:r>
                <a:rPr lang="de-DE" sz="1400" b="0" dirty="0" err="1">
                  <a:solidFill>
                    <a:prstClr val="black"/>
                  </a:solidFill>
                  <a:cs typeface="Arial" panose="020B0604020202020204" pitchFamily="34" charset="0"/>
                </a:rPr>
                <a:t>the</a:t>
              </a:r>
              <a:r>
                <a:rPr lang="de-DE" sz="1400" b="0" dirty="0">
                  <a:solidFill>
                    <a:prstClr val="black"/>
                  </a:solidFill>
                  <a:cs typeface="Arial" panose="020B0604020202020204" pitchFamily="34" charset="0"/>
                </a:rPr>
                <a:t> </a:t>
              </a:r>
              <a:r>
                <a:rPr lang="de-DE" sz="1400" b="0" dirty="0" err="1">
                  <a:solidFill>
                    <a:prstClr val="black"/>
                  </a:solidFill>
                  <a:cs typeface="Arial" panose="020B0604020202020204" pitchFamily="34" charset="0"/>
                </a:rPr>
                <a:t>master</a:t>
              </a:r>
              <a:r>
                <a:rPr lang="de-DE" sz="1400" b="0" dirty="0">
                  <a:solidFill>
                    <a:prstClr val="black"/>
                  </a:solidFill>
                  <a:cs typeface="Arial" panose="020B0604020202020204" pitchFamily="34" charset="0"/>
                </a:rPr>
                <a:t> </a:t>
              </a:r>
              <a:r>
                <a:rPr lang="de-DE" sz="1400" b="0" dirty="0" err="1">
                  <a:solidFill>
                    <a:prstClr val="black"/>
                  </a:solidFill>
                  <a:cs typeface="Arial" panose="020B0604020202020204" pitchFamily="34" charset="0"/>
                </a:rPr>
                <a:t>courses</a:t>
              </a:r>
              <a:endParaRPr lang="de-DE" sz="1400" b="0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1" name="Text Box 20"/>
            <p:cNvSpPr txBox="1">
              <a:spLocks noChangeArrowheads="1"/>
            </p:cNvSpPr>
            <p:nvPr/>
          </p:nvSpPr>
          <p:spPr bwMode="auto">
            <a:xfrm>
              <a:off x="-28482" y="1844824"/>
              <a:ext cx="1043931" cy="1223768"/>
            </a:xfrm>
            <a:prstGeom prst="rect">
              <a:avLst/>
            </a:prstGeom>
            <a:noFill/>
            <a:ln>
              <a:noFill/>
            </a:ln>
          </p:spPr>
          <p:txBody>
            <a:bodyPr lIns="18000" tIns="18000" rIns="18000" bIns="18000"/>
            <a:lstStyle>
              <a:lvl1pPr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fr-FR" sz="6000" b="0" dirty="0">
                  <a:solidFill>
                    <a:srgbClr val="A0116A"/>
                  </a:solidFill>
                  <a:sym typeface="Wingdings" panose="05000000000000000000" pitchFamily="2" charset="2"/>
                </a:rPr>
                <a:t></a:t>
              </a:r>
            </a:p>
          </p:txBody>
        </p:sp>
      </p:grp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18CBBE97-9593-441B-8846-EC1FC769E6BA}"/>
              </a:ext>
            </a:extLst>
          </p:cNvPr>
          <p:cNvGrpSpPr/>
          <p:nvPr/>
        </p:nvGrpSpPr>
        <p:grpSpPr>
          <a:xfrm>
            <a:off x="1487488" y="2856304"/>
            <a:ext cx="4320480" cy="1223768"/>
            <a:chOff x="-36512" y="2925312"/>
            <a:chExt cx="4320480" cy="1223768"/>
          </a:xfrm>
        </p:grpSpPr>
        <p:sp>
          <p:nvSpPr>
            <p:cNvPr id="34" name="AutoShape 8"/>
            <p:cNvSpPr>
              <a:spLocks noChangeArrowheads="1"/>
            </p:cNvSpPr>
            <p:nvPr/>
          </p:nvSpPr>
          <p:spPr bwMode="auto">
            <a:xfrm>
              <a:off x="363849" y="3211276"/>
              <a:ext cx="3920119" cy="606673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85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324000" tIns="10800" rIns="18000" bIns="10800" anchor="ctr"/>
            <a:lstStyle>
              <a:lvl1pPr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400" dirty="0" err="1">
                  <a:solidFill>
                    <a:prstClr val="black"/>
                  </a:solidFill>
                  <a:cs typeface="Arial" panose="020B0604020202020204" pitchFamily="34" charset="0"/>
                </a:rPr>
                <a:t>Cooperation</a:t>
              </a:r>
              <a:r>
                <a:rPr lang="de-DE" sz="1400" dirty="0">
                  <a:solidFill>
                    <a:prstClr val="black"/>
                  </a:solidFill>
                  <a:cs typeface="Arial" panose="020B0604020202020204" pitchFamily="34" charset="0"/>
                </a:rPr>
                <a:t> </a:t>
              </a:r>
              <a:r>
                <a:rPr lang="de-DE" sz="1400" dirty="0" err="1">
                  <a:solidFill>
                    <a:prstClr val="black"/>
                  </a:solidFill>
                  <a:cs typeface="Arial" panose="020B0604020202020204" pitchFamily="34" charset="0"/>
                </a:rPr>
                <a:t>with</a:t>
              </a:r>
              <a:r>
                <a:rPr lang="de-DE" sz="1400" dirty="0">
                  <a:solidFill>
                    <a:prstClr val="black"/>
                  </a:solidFill>
                  <a:cs typeface="Arial" panose="020B0604020202020204" pitchFamily="34" charset="0"/>
                </a:rPr>
                <a:t> </a:t>
              </a:r>
              <a:r>
                <a:rPr lang="de-DE" sz="1400" dirty="0" err="1">
                  <a:solidFill>
                    <a:prstClr val="black"/>
                  </a:solidFill>
                  <a:cs typeface="Arial" panose="020B0604020202020204" pitchFamily="34" charset="0"/>
                </a:rPr>
                <a:t>companies</a:t>
              </a:r>
              <a:r>
                <a:rPr lang="de-DE" sz="1400" dirty="0">
                  <a:solidFill>
                    <a:prstClr val="black"/>
                  </a:solidFill>
                  <a:cs typeface="Arial" panose="020B0604020202020204" pitchFamily="34" charset="0"/>
                </a:rPr>
                <a:t>: </a:t>
              </a:r>
              <a:r>
                <a:rPr lang="de-DE" sz="1400" b="0" dirty="0" err="1">
                  <a:solidFill>
                    <a:prstClr val="black"/>
                  </a:solidFill>
                  <a:cs typeface="Arial" panose="020B0604020202020204" pitchFamily="34" charset="0"/>
                </a:rPr>
                <a:t>projects</a:t>
              </a:r>
              <a:r>
                <a:rPr lang="de-DE" sz="1400" b="0" dirty="0">
                  <a:solidFill>
                    <a:prstClr val="black"/>
                  </a:solidFill>
                  <a:cs typeface="Arial" panose="020B0604020202020204" pitchFamily="34" charset="0"/>
                </a:rPr>
                <a:t>, </a:t>
              </a:r>
              <a:r>
                <a:rPr lang="de-DE" sz="1400" b="0" dirty="0" err="1">
                  <a:solidFill>
                    <a:prstClr val="black"/>
                  </a:solidFill>
                  <a:cs typeface="Arial" panose="020B0604020202020204" pitchFamily="34" charset="0"/>
                </a:rPr>
                <a:t>guest</a:t>
              </a:r>
              <a:r>
                <a:rPr lang="de-DE" sz="1400" b="0" dirty="0">
                  <a:solidFill>
                    <a:prstClr val="black"/>
                  </a:solidFill>
                  <a:cs typeface="Arial" panose="020B0604020202020204" pitchFamily="34" charset="0"/>
                </a:rPr>
                <a:t> </a:t>
              </a:r>
              <a:r>
                <a:rPr lang="de-DE" sz="1400" b="0" dirty="0" err="1">
                  <a:solidFill>
                    <a:prstClr val="black"/>
                  </a:solidFill>
                  <a:cs typeface="Arial" panose="020B0604020202020204" pitchFamily="34" charset="0"/>
                </a:rPr>
                <a:t>speaker</a:t>
              </a:r>
              <a:r>
                <a:rPr lang="de-DE" sz="1400" b="0" dirty="0">
                  <a:solidFill>
                    <a:prstClr val="black"/>
                  </a:solidFill>
                  <a:cs typeface="Arial" panose="020B0604020202020204" pitchFamily="34" charset="0"/>
                </a:rPr>
                <a:t> </a:t>
              </a:r>
              <a:r>
                <a:rPr lang="de-DE" sz="1400" b="0" dirty="0" err="1">
                  <a:solidFill>
                    <a:prstClr val="black"/>
                  </a:solidFill>
                  <a:cs typeface="Arial" panose="020B0604020202020204" pitchFamily="34" charset="0"/>
                </a:rPr>
                <a:t>presentations</a:t>
              </a:r>
              <a:r>
                <a:rPr lang="de-DE" sz="1400" b="0" dirty="0">
                  <a:solidFill>
                    <a:prstClr val="black"/>
                  </a:solidFill>
                  <a:cs typeface="Arial" panose="020B0604020202020204" pitchFamily="34" charset="0"/>
                </a:rPr>
                <a:t> in </a:t>
              </a:r>
              <a:r>
                <a:rPr lang="de-DE" sz="1400" b="0" dirty="0" err="1">
                  <a:solidFill>
                    <a:prstClr val="black"/>
                  </a:solidFill>
                  <a:cs typeface="Arial" panose="020B0604020202020204" pitchFamily="34" charset="0"/>
                </a:rPr>
                <a:t>the</a:t>
              </a:r>
              <a:r>
                <a:rPr lang="de-DE" sz="1400" b="0" dirty="0">
                  <a:solidFill>
                    <a:prstClr val="black"/>
                  </a:solidFill>
                  <a:cs typeface="Arial" panose="020B0604020202020204" pitchFamily="34" charset="0"/>
                </a:rPr>
                <a:t> </a:t>
              </a:r>
              <a:r>
                <a:rPr lang="de-DE" sz="1400" b="0" dirty="0" err="1">
                  <a:solidFill>
                    <a:prstClr val="black"/>
                  </a:solidFill>
                  <a:cs typeface="Arial" panose="020B0604020202020204" pitchFamily="34" charset="0"/>
                </a:rPr>
                <a:t>courses</a:t>
              </a:r>
              <a:endParaRPr lang="de-DE" sz="1400" b="0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5" name="Text Box 20"/>
            <p:cNvSpPr txBox="1">
              <a:spLocks noChangeArrowheads="1"/>
            </p:cNvSpPr>
            <p:nvPr/>
          </p:nvSpPr>
          <p:spPr bwMode="auto">
            <a:xfrm>
              <a:off x="-36512" y="2925312"/>
              <a:ext cx="1043931" cy="1223768"/>
            </a:xfrm>
            <a:prstGeom prst="rect">
              <a:avLst/>
            </a:prstGeom>
            <a:noFill/>
            <a:ln>
              <a:noFill/>
            </a:ln>
          </p:spPr>
          <p:txBody>
            <a:bodyPr lIns="18000" tIns="18000" rIns="18000" bIns="18000"/>
            <a:lstStyle>
              <a:lvl1pPr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fr-FR" sz="6000" b="0" dirty="0">
                  <a:solidFill>
                    <a:srgbClr val="A0116A"/>
                  </a:solidFill>
                  <a:sym typeface="Wingdings" panose="05000000000000000000" pitchFamily="2" charset="2"/>
                </a:rPr>
                <a:t></a:t>
              </a:r>
            </a:p>
          </p:txBody>
        </p:sp>
      </p:grp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9B5D2623-6F36-4738-B5F6-6DA39A79BB51}"/>
              </a:ext>
            </a:extLst>
          </p:cNvPr>
          <p:cNvGrpSpPr/>
          <p:nvPr/>
        </p:nvGrpSpPr>
        <p:grpSpPr>
          <a:xfrm>
            <a:off x="1487488" y="3872602"/>
            <a:ext cx="4320480" cy="1223768"/>
            <a:chOff x="-36512" y="5373584"/>
            <a:chExt cx="4320480" cy="1223768"/>
          </a:xfrm>
        </p:grpSpPr>
        <p:sp>
          <p:nvSpPr>
            <p:cNvPr id="42" name="AutoShape 8"/>
            <p:cNvSpPr>
              <a:spLocks noChangeArrowheads="1"/>
            </p:cNvSpPr>
            <p:nvPr/>
          </p:nvSpPr>
          <p:spPr bwMode="auto">
            <a:xfrm>
              <a:off x="363849" y="5651290"/>
              <a:ext cx="3920119" cy="606673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85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324000" tIns="10800" rIns="18000" bIns="10800" anchor="ctr"/>
            <a:lstStyle>
              <a:lvl1pPr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400" dirty="0" err="1">
                  <a:solidFill>
                    <a:prstClr val="black"/>
                  </a:solidFill>
                  <a:cs typeface="Arial" panose="020B0604020202020204" pitchFamily="34" charset="0"/>
                </a:rPr>
                <a:t>Highly</a:t>
              </a:r>
              <a:r>
                <a:rPr lang="de-DE" sz="1400" dirty="0">
                  <a:solidFill>
                    <a:prstClr val="black"/>
                  </a:solidFill>
                  <a:cs typeface="Arial" panose="020B0604020202020204" pitchFamily="34" charset="0"/>
                </a:rPr>
                <a:t> </a:t>
              </a:r>
              <a:r>
                <a:rPr lang="de-DE" sz="1400" dirty="0" err="1">
                  <a:solidFill>
                    <a:prstClr val="black"/>
                  </a:solidFill>
                  <a:cs typeface="Arial" panose="020B0604020202020204" pitchFamily="34" charset="0"/>
                </a:rPr>
                <a:t>motivated</a:t>
              </a:r>
              <a:r>
                <a:rPr lang="de-DE" sz="1400" dirty="0">
                  <a:solidFill>
                    <a:prstClr val="black"/>
                  </a:solidFill>
                  <a:cs typeface="Arial" panose="020B0604020202020204" pitchFamily="34" charset="0"/>
                </a:rPr>
                <a:t> </a:t>
              </a:r>
              <a:r>
                <a:rPr lang="de-DE" sz="1400" dirty="0" err="1">
                  <a:solidFill>
                    <a:prstClr val="black"/>
                  </a:solidFill>
                  <a:cs typeface="Arial" panose="020B0604020202020204" pitchFamily="34" charset="0"/>
                </a:rPr>
                <a:t>professors</a:t>
              </a:r>
              <a:r>
                <a:rPr lang="de-DE" sz="1400" dirty="0">
                  <a:solidFill>
                    <a:prstClr val="black"/>
                  </a:solidFill>
                  <a:cs typeface="Arial" panose="020B0604020202020204" pitchFamily="34" charset="0"/>
                </a:rPr>
                <a:t>: </a:t>
              </a:r>
              <a:r>
                <a:rPr lang="de-DE" sz="1400" b="0" dirty="0" err="1">
                  <a:solidFill>
                    <a:prstClr val="black"/>
                  </a:solidFill>
                  <a:cs typeface="Arial" panose="020B0604020202020204" pitchFamily="34" charset="0"/>
                </a:rPr>
                <a:t>We</a:t>
              </a:r>
              <a:r>
                <a:rPr lang="de-DE" sz="1400" b="0" dirty="0">
                  <a:solidFill>
                    <a:prstClr val="black"/>
                  </a:solidFill>
                  <a:cs typeface="Arial" panose="020B0604020202020204" pitchFamily="34" charset="0"/>
                </a:rPr>
                <a:t> </a:t>
              </a:r>
              <a:r>
                <a:rPr lang="de-DE" sz="1400" b="0" dirty="0" err="1">
                  <a:solidFill>
                    <a:prstClr val="black"/>
                  </a:solidFill>
                  <a:cs typeface="Arial" panose="020B0604020202020204" pitchFamily="34" charset="0"/>
                </a:rPr>
                <a:t>love</a:t>
              </a:r>
              <a:r>
                <a:rPr lang="de-DE" sz="1400" b="0" dirty="0">
                  <a:solidFill>
                    <a:prstClr val="black"/>
                  </a:solidFill>
                  <a:cs typeface="Arial" panose="020B0604020202020204" pitchFamily="34" charset="0"/>
                </a:rPr>
                <a:t> </a:t>
              </a:r>
              <a:r>
                <a:rPr lang="de-DE" sz="1400" b="0" dirty="0" err="1">
                  <a:solidFill>
                    <a:prstClr val="black"/>
                  </a:solidFill>
                  <a:cs typeface="Arial" panose="020B0604020202020204" pitchFamily="34" charset="0"/>
                </a:rPr>
                <a:t>teaching</a:t>
              </a:r>
              <a:r>
                <a:rPr lang="de-DE" sz="1400" b="0" dirty="0">
                  <a:solidFill>
                    <a:prstClr val="black"/>
                  </a:solidFill>
                  <a:cs typeface="Arial" panose="020B0604020202020204" pitchFamily="34" charset="0"/>
                </a:rPr>
                <a:t> </a:t>
              </a:r>
              <a:r>
                <a:rPr lang="de-DE" sz="1400" b="0" dirty="0" err="1">
                  <a:solidFill>
                    <a:prstClr val="black"/>
                  </a:solidFill>
                  <a:cs typeface="Arial" panose="020B0604020202020204" pitchFamily="34" charset="0"/>
                </a:rPr>
                <a:t>and</a:t>
              </a:r>
              <a:r>
                <a:rPr lang="de-DE" sz="1400" b="0" dirty="0">
                  <a:solidFill>
                    <a:prstClr val="black"/>
                  </a:solidFill>
                  <a:cs typeface="Arial" panose="020B0604020202020204" pitchFamily="34" charset="0"/>
                </a:rPr>
                <a:t> </a:t>
              </a:r>
              <a:r>
                <a:rPr lang="de-DE" sz="1400" b="0" dirty="0" err="1">
                  <a:solidFill>
                    <a:prstClr val="black"/>
                  </a:solidFill>
                  <a:cs typeface="Arial" panose="020B0604020202020204" pitchFamily="34" charset="0"/>
                </a:rPr>
                <a:t>interacting</a:t>
              </a:r>
              <a:r>
                <a:rPr lang="de-DE" sz="1400" b="0" dirty="0">
                  <a:solidFill>
                    <a:prstClr val="black"/>
                  </a:solidFill>
                  <a:cs typeface="Arial" panose="020B0604020202020204" pitchFamily="34" charset="0"/>
                </a:rPr>
                <a:t> </a:t>
              </a:r>
              <a:r>
                <a:rPr lang="de-DE" sz="1400" b="0" dirty="0" err="1">
                  <a:solidFill>
                    <a:prstClr val="black"/>
                  </a:solidFill>
                  <a:cs typeface="Arial" panose="020B0604020202020204" pitchFamily="34" charset="0"/>
                </a:rPr>
                <a:t>with</a:t>
              </a:r>
              <a:r>
                <a:rPr lang="de-DE" sz="1400" b="0" dirty="0">
                  <a:solidFill>
                    <a:prstClr val="black"/>
                  </a:solidFill>
                  <a:cs typeface="Arial" panose="020B0604020202020204" pitchFamily="34" charset="0"/>
                </a:rPr>
                <a:t> </a:t>
              </a:r>
              <a:r>
                <a:rPr lang="de-DE" sz="1400" b="0" dirty="0" err="1">
                  <a:solidFill>
                    <a:prstClr val="black"/>
                  </a:solidFill>
                  <a:cs typeface="Arial" panose="020B0604020202020204" pitchFamily="34" charset="0"/>
                </a:rPr>
                <a:t>our</a:t>
              </a:r>
              <a:r>
                <a:rPr lang="de-DE" sz="1400" b="0" dirty="0">
                  <a:solidFill>
                    <a:prstClr val="black"/>
                  </a:solidFill>
                  <a:cs typeface="Arial" panose="020B0604020202020204" pitchFamily="34" charset="0"/>
                </a:rPr>
                <a:t> </a:t>
              </a:r>
              <a:r>
                <a:rPr lang="de-DE" sz="1400" b="0" dirty="0" err="1">
                  <a:solidFill>
                    <a:prstClr val="black"/>
                  </a:solidFill>
                  <a:cs typeface="Arial" panose="020B0604020202020204" pitchFamily="34" charset="0"/>
                </a:rPr>
                <a:t>students</a:t>
              </a:r>
              <a:r>
                <a:rPr lang="de-DE" sz="1400" b="0" dirty="0">
                  <a:solidFill>
                    <a:prstClr val="black"/>
                  </a:solidFill>
                  <a:cs typeface="Arial" panose="020B0604020202020204" pitchFamily="34" charset="0"/>
                </a:rPr>
                <a:t>!</a:t>
              </a:r>
            </a:p>
          </p:txBody>
        </p:sp>
        <p:sp>
          <p:nvSpPr>
            <p:cNvPr id="43" name="Text Box 20"/>
            <p:cNvSpPr txBox="1">
              <a:spLocks noChangeArrowheads="1"/>
            </p:cNvSpPr>
            <p:nvPr/>
          </p:nvSpPr>
          <p:spPr bwMode="auto">
            <a:xfrm>
              <a:off x="-36512" y="5373584"/>
              <a:ext cx="1043931" cy="1223768"/>
            </a:xfrm>
            <a:prstGeom prst="rect">
              <a:avLst/>
            </a:prstGeom>
            <a:noFill/>
            <a:ln>
              <a:noFill/>
            </a:ln>
          </p:spPr>
          <p:txBody>
            <a:bodyPr lIns="18000" tIns="18000" rIns="18000" bIns="18000"/>
            <a:lstStyle>
              <a:lvl1pPr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fr-FR" sz="6000" b="0" dirty="0">
                  <a:solidFill>
                    <a:srgbClr val="A0116A"/>
                  </a:solidFill>
                  <a:sym typeface="Wingdings" panose="05000000000000000000" pitchFamily="2" charset="2"/>
                </a:rPr>
                <a:t></a:t>
              </a:r>
            </a:p>
          </p:txBody>
        </p:sp>
      </p:grpSp>
      <p:sp>
        <p:nvSpPr>
          <p:cNvPr id="20" name="Rectangle 3">
            <a:extLst>
              <a:ext uri="{FF2B5EF4-FFF2-40B4-BE49-F238E27FC236}">
                <a16:creationId xmlns:a16="http://schemas.microsoft.com/office/drawing/2014/main" id="{07BBF63D-7CBC-409B-811D-52D009613F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5520" y="1268761"/>
            <a:ext cx="864096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65113" indent="-265113">
              <a:defRPr sz="2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1pPr>
            <a:lvl2pPr marL="37931725" indent="-37474525">
              <a:defRPr sz="2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9pPr>
          </a:lstStyle>
          <a:p>
            <a:pPr marL="0" indent="0" algn="just">
              <a:buClr>
                <a:srgbClr val="1F497D"/>
              </a:buClr>
              <a:defRPr/>
            </a:pPr>
            <a:r>
              <a:rPr lang="de-DE" altLang="fr-FR" sz="2000" b="1" dirty="0">
                <a:solidFill>
                  <a:prstClr val="black"/>
                </a:solidFill>
              </a:rPr>
              <a:t>The </a:t>
            </a:r>
            <a:r>
              <a:rPr lang="de-DE" altLang="fr-FR" sz="2000" b="1" dirty="0" err="1">
                <a:solidFill>
                  <a:prstClr val="black"/>
                </a:solidFill>
              </a:rPr>
              <a:t>strengths</a:t>
            </a:r>
            <a:r>
              <a:rPr lang="de-DE" altLang="fr-FR" sz="2000" b="1" dirty="0">
                <a:solidFill>
                  <a:prstClr val="black"/>
                </a:solidFill>
              </a:rPr>
              <a:t> and </a:t>
            </a:r>
            <a:r>
              <a:rPr lang="de-DE" altLang="fr-FR" sz="2000" b="1" dirty="0" err="1">
                <a:solidFill>
                  <a:prstClr val="black"/>
                </a:solidFill>
              </a:rPr>
              <a:t>unique</a:t>
            </a:r>
            <a:r>
              <a:rPr lang="de-DE" altLang="fr-FR" sz="2000" b="1" dirty="0">
                <a:solidFill>
                  <a:prstClr val="black"/>
                </a:solidFill>
              </a:rPr>
              <a:t> </a:t>
            </a:r>
            <a:r>
              <a:rPr lang="de-DE" altLang="fr-FR" sz="2000" b="1" dirty="0" err="1">
                <a:solidFill>
                  <a:prstClr val="black"/>
                </a:solidFill>
              </a:rPr>
              <a:t>characteristics</a:t>
            </a:r>
            <a:r>
              <a:rPr lang="de-DE" altLang="fr-FR" sz="2000" b="1" dirty="0">
                <a:solidFill>
                  <a:prstClr val="black"/>
                </a:solidFill>
              </a:rPr>
              <a:t> </a:t>
            </a:r>
            <a:r>
              <a:rPr lang="de-DE" altLang="fr-FR" sz="2000" b="1" dirty="0" err="1">
                <a:solidFill>
                  <a:prstClr val="black"/>
                </a:solidFill>
              </a:rPr>
              <a:t>of</a:t>
            </a:r>
            <a:r>
              <a:rPr lang="de-DE" altLang="fr-FR" sz="2000" b="1" dirty="0">
                <a:solidFill>
                  <a:prstClr val="black"/>
                </a:solidFill>
              </a:rPr>
              <a:t> </a:t>
            </a:r>
            <a:r>
              <a:rPr lang="de-DE" altLang="fr-FR" sz="2000" b="1" dirty="0" err="1">
                <a:solidFill>
                  <a:prstClr val="black"/>
                </a:solidFill>
              </a:rPr>
              <a:t>our</a:t>
            </a:r>
            <a:r>
              <a:rPr lang="de-DE" altLang="fr-FR" sz="2000" b="1" dirty="0">
                <a:solidFill>
                  <a:prstClr val="black"/>
                </a:solidFill>
              </a:rPr>
              <a:t> </a:t>
            </a:r>
            <a:r>
              <a:rPr lang="de-DE" altLang="fr-FR" sz="2000" b="1" dirty="0" err="1">
                <a:solidFill>
                  <a:prstClr val="black"/>
                </a:solidFill>
              </a:rPr>
              <a:t>department</a:t>
            </a:r>
            <a:r>
              <a:rPr lang="de-DE" altLang="fr-FR" sz="2000" b="1" dirty="0">
                <a:solidFill>
                  <a:prstClr val="black"/>
                </a:solidFill>
              </a:rPr>
              <a:t> and </a:t>
            </a:r>
            <a:r>
              <a:rPr lang="de-DE" altLang="fr-FR" sz="2000" b="1" dirty="0" err="1">
                <a:solidFill>
                  <a:prstClr val="black"/>
                </a:solidFill>
              </a:rPr>
              <a:t>our</a:t>
            </a:r>
            <a:r>
              <a:rPr lang="de-DE" altLang="fr-FR" sz="2000" b="1" dirty="0">
                <a:solidFill>
                  <a:prstClr val="black"/>
                </a:solidFill>
              </a:rPr>
              <a:t> </a:t>
            </a:r>
            <a:r>
              <a:rPr lang="de-DE" altLang="fr-FR" sz="2000" b="1" dirty="0" err="1">
                <a:solidFill>
                  <a:prstClr val="black"/>
                </a:solidFill>
              </a:rPr>
              <a:t>masters</a:t>
            </a:r>
            <a:r>
              <a:rPr lang="de-DE" altLang="fr-FR" sz="2000" b="1" dirty="0">
                <a:solidFill>
                  <a:prstClr val="black"/>
                </a:solidFill>
              </a:rPr>
              <a:t>:</a:t>
            </a:r>
            <a:endParaRPr lang="de-DE" altLang="fr-FR" sz="2000" dirty="0">
              <a:solidFill>
                <a:prstClr val="black"/>
              </a:solidFill>
            </a:endParaRPr>
          </a:p>
          <a:p>
            <a:pPr algn="just">
              <a:buFontTx/>
              <a:buChar char="•"/>
              <a:defRPr/>
            </a:pPr>
            <a:endParaRPr lang="de-DE" altLang="fr-FR" sz="2000" dirty="0">
              <a:solidFill>
                <a:prstClr val="black"/>
              </a:solidFill>
            </a:endParaRPr>
          </a:p>
          <a:p>
            <a:pPr algn="just">
              <a:buFontTx/>
              <a:buChar char="•"/>
              <a:defRPr/>
            </a:pPr>
            <a:endParaRPr lang="de-DE" altLang="fr-FR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144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819400" y="405826"/>
            <a:ext cx="774065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7188" indent="-357188">
              <a:defRPr sz="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de-DE" altLang="fr-FR" b="1" dirty="0" err="1">
                <a:solidFill>
                  <a:srgbClr val="A0116A"/>
                </a:solidFill>
              </a:rPr>
              <a:t>Why</a:t>
            </a:r>
            <a:r>
              <a:rPr lang="de-DE" altLang="fr-FR" b="1" dirty="0">
                <a:solidFill>
                  <a:srgbClr val="A0116A"/>
                </a:solidFill>
              </a:rPr>
              <a:t> </a:t>
            </a:r>
            <a:r>
              <a:rPr lang="de-DE" altLang="fr-FR" b="1" dirty="0" err="1">
                <a:solidFill>
                  <a:srgbClr val="A0116A"/>
                </a:solidFill>
              </a:rPr>
              <a:t>doing</a:t>
            </a:r>
            <a:r>
              <a:rPr lang="de-DE" altLang="fr-FR" b="1" dirty="0">
                <a:solidFill>
                  <a:srgbClr val="A0116A"/>
                </a:solidFill>
              </a:rPr>
              <a:t> </a:t>
            </a:r>
            <a:r>
              <a:rPr lang="de-DE" altLang="fr-FR" b="1" dirty="0" err="1">
                <a:solidFill>
                  <a:srgbClr val="A0116A"/>
                </a:solidFill>
              </a:rPr>
              <a:t>your</a:t>
            </a:r>
            <a:r>
              <a:rPr lang="de-DE" altLang="fr-FR" b="1" dirty="0">
                <a:solidFill>
                  <a:srgbClr val="A0116A"/>
                </a:solidFill>
              </a:rPr>
              <a:t> Master in Management in Fribourg?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07BBF63D-7CBC-409B-811D-52D009613F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1950" y="1268761"/>
            <a:ext cx="89281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5113" indent="-265113">
              <a:defRPr sz="2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1pPr>
            <a:lvl2pPr marL="37931725" indent="-37474525">
              <a:defRPr sz="2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9pPr>
          </a:lstStyle>
          <a:p>
            <a:pPr marL="0" indent="0" algn="just">
              <a:buClr>
                <a:srgbClr val="1F497D"/>
              </a:buClr>
              <a:defRPr/>
            </a:pPr>
            <a:r>
              <a:rPr lang="de-DE" altLang="fr-FR" sz="2000" b="1" dirty="0" err="1">
                <a:solidFill>
                  <a:prstClr val="black"/>
                </a:solidFill>
              </a:rPr>
              <a:t>Our</a:t>
            </a:r>
            <a:r>
              <a:rPr lang="de-DE" altLang="fr-FR" sz="2000" b="1" dirty="0">
                <a:solidFill>
                  <a:prstClr val="black"/>
                </a:solidFill>
              </a:rPr>
              <a:t> </a:t>
            </a:r>
            <a:r>
              <a:rPr lang="de-DE" altLang="fr-FR" sz="2000" b="1" dirty="0" err="1">
                <a:solidFill>
                  <a:prstClr val="black"/>
                </a:solidFill>
              </a:rPr>
              <a:t>department</a:t>
            </a:r>
            <a:r>
              <a:rPr lang="de-DE" altLang="fr-FR" sz="2000" b="1" dirty="0">
                <a:solidFill>
                  <a:prstClr val="black"/>
                </a:solidFill>
              </a:rPr>
              <a:t>:</a:t>
            </a:r>
            <a:endParaRPr lang="de-DE" altLang="fr-FR" sz="2000" dirty="0">
              <a:solidFill>
                <a:prstClr val="black"/>
              </a:solidFill>
            </a:endParaRPr>
          </a:p>
          <a:p>
            <a:pPr algn="just">
              <a:buFontTx/>
              <a:buChar char="•"/>
              <a:defRPr/>
            </a:pPr>
            <a:endParaRPr lang="de-DE" altLang="fr-FR" sz="2000" dirty="0">
              <a:solidFill>
                <a:prstClr val="black"/>
              </a:solidFill>
            </a:endParaRPr>
          </a:p>
          <a:p>
            <a:pPr algn="just">
              <a:buFontTx/>
              <a:buChar char="•"/>
              <a:defRPr/>
            </a:pPr>
            <a:endParaRPr lang="de-DE" altLang="fr-FR" sz="2000" dirty="0">
              <a:solidFill>
                <a:prstClr val="black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7759" y="1772816"/>
            <a:ext cx="723550" cy="723550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3362" y="1781442"/>
            <a:ext cx="714924" cy="714924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0339" y="1772816"/>
            <a:ext cx="723550" cy="723550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23862" y="3314421"/>
            <a:ext cx="717080" cy="717080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35761" y="3310863"/>
            <a:ext cx="721635" cy="721635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36227" y="5018802"/>
            <a:ext cx="725706" cy="725706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36160" y="3323010"/>
            <a:ext cx="711454" cy="711454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35961" y="3308036"/>
            <a:ext cx="712197" cy="712197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68440" y="3325055"/>
            <a:ext cx="707923" cy="707923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84731" y="5018802"/>
            <a:ext cx="731064" cy="710984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325942" y="1781442"/>
            <a:ext cx="710984" cy="710984"/>
          </a:xfrm>
          <a:prstGeom prst="rect">
            <a:avLst/>
          </a:prstGeom>
        </p:spPr>
      </p:pic>
      <p:sp>
        <p:nvSpPr>
          <p:cNvPr id="21" name="Text Box 33"/>
          <p:cNvSpPr txBox="1">
            <a:spLocks noChangeArrowheads="1"/>
          </p:cNvSpPr>
          <p:nvPr/>
        </p:nvSpPr>
        <p:spPr bwMode="auto">
          <a:xfrm>
            <a:off x="1556040" y="2535556"/>
            <a:ext cx="1944216" cy="579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/>
          <a:lstStyle>
            <a:lvl1pPr>
              <a:defRPr sz="22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2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2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2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2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fr-FR" sz="1000" dirty="0">
                <a:solidFill>
                  <a:srgbClr val="0A3859"/>
                </a:solidFill>
              </a:rPr>
              <a:t>Chair of Accounting </a:t>
            </a:r>
          </a:p>
          <a:p>
            <a:pPr algn="ctr"/>
            <a:r>
              <a:rPr lang="en-US" altLang="fr-FR" sz="1000" dirty="0">
                <a:solidFill>
                  <a:srgbClr val="0A3859"/>
                </a:solidFill>
              </a:rPr>
              <a:t>and Financial Analysis</a:t>
            </a:r>
          </a:p>
          <a:p>
            <a:pPr algn="ctr"/>
            <a:r>
              <a:rPr lang="de-CH" altLang="fr-FR" sz="1000" b="0" dirty="0">
                <a:solidFill>
                  <a:prstClr val="black"/>
                </a:solidFill>
              </a:rPr>
              <a:t>Prof. Franck Missionier-</a:t>
            </a:r>
            <a:r>
              <a:rPr lang="de-CH" altLang="fr-FR" sz="1000" b="0" dirty="0" err="1">
                <a:solidFill>
                  <a:prstClr val="black"/>
                </a:solidFill>
              </a:rPr>
              <a:t>Piera</a:t>
            </a:r>
            <a:endParaRPr lang="en-US" altLang="fr-FR" sz="1000" b="0" dirty="0">
              <a:solidFill>
                <a:prstClr val="black"/>
              </a:solidFill>
            </a:endParaRPr>
          </a:p>
        </p:txBody>
      </p:sp>
      <p:sp>
        <p:nvSpPr>
          <p:cNvPr id="24" name="Text Box 33"/>
          <p:cNvSpPr txBox="1">
            <a:spLocks noChangeArrowheads="1"/>
          </p:cNvSpPr>
          <p:nvPr/>
        </p:nvSpPr>
        <p:spPr bwMode="auto">
          <a:xfrm>
            <a:off x="3935762" y="2535556"/>
            <a:ext cx="1944216" cy="579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/>
          <a:lstStyle>
            <a:lvl1pPr>
              <a:defRPr sz="22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2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2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2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2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fr-FR" sz="1000" dirty="0">
                <a:solidFill>
                  <a:srgbClr val="0A3859"/>
                </a:solidFill>
              </a:rPr>
              <a:t>Chair of Finance </a:t>
            </a:r>
          </a:p>
          <a:p>
            <a:pPr algn="ctr"/>
            <a:r>
              <a:rPr lang="en-US" altLang="fr-FR" sz="1000" dirty="0">
                <a:solidFill>
                  <a:srgbClr val="0A3859"/>
                </a:solidFill>
              </a:rPr>
              <a:t>and Corporate Governance</a:t>
            </a:r>
          </a:p>
          <a:p>
            <a:pPr algn="ctr"/>
            <a:r>
              <a:rPr lang="de-CH" altLang="fr-FR" sz="1000" b="0" dirty="0">
                <a:solidFill>
                  <a:prstClr val="black"/>
                </a:solidFill>
              </a:rPr>
              <a:t>Prof. Dusan </a:t>
            </a:r>
            <a:r>
              <a:rPr lang="de-CH" altLang="fr-FR" sz="1000" b="0" dirty="0" err="1">
                <a:solidFill>
                  <a:prstClr val="black"/>
                </a:solidFill>
              </a:rPr>
              <a:t>Isakov</a:t>
            </a:r>
            <a:endParaRPr lang="en-US" altLang="fr-FR" sz="1000" b="0" dirty="0">
              <a:solidFill>
                <a:prstClr val="black"/>
              </a:solidFill>
            </a:endParaRPr>
          </a:p>
        </p:txBody>
      </p:sp>
      <p:sp>
        <p:nvSpPr>
          <p:cNvPr id="25" name="Text Box 33"/>
          <p:cNvSpPr txBox="1">
            <a:spLocks noChangeArrowheads="1"/>
          </p:cNvSpPr>
          <p:nvPr/>
        </p:nvSpPr>
        <p:spPr bwMode="auto">
          <a:xfrm>
            <a:off x="6345283" y="2535556"/>
            <a:ext cx="1944216" cy="579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/>
          <a:lstStyle>
            <a:lvl1pPr>
              <a:defRPr sz="22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2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2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2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2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fr-FR" sz="1000" dirty="0">
                <a:solidFill>
                  <a:srgbClr val="0A3859"/>
                </a:solidFill>
              </a:rPr>
              <a:t>Chair of Finance </a:t>
            </a:r>
          </a:p>
          <a:p>
            <a:pPr algn="ctr"/>
            <a:r>
              <a:rPr lang="en-US" altLang="fr-FR" sz="1000" dirty="0">
                <a:solidFill>
                  <a:srgbClr val="0A3859"/>
                </a:solidFill>
              </a:rPr>
              <a:t>and Accounting</a:t>
            </a:r>
          </a:p>
          <a:p>
            <a:pPr algn="ctr"/>
            <a:r>
              <a:rPr lang="de-CH" altLang="fr-FR" sz="1000" b="0" dirty="0">
                <a:solidFill>
                  <a:prstClr val="black"/>
                </a:solidFill>
              </a:rPr>
              <a:t>Prof. Martin Wallmeier</a:t>
            </a:r>
            <a:endParaRPr lang="en-US" altLang="fr-FR" sz="1000" b="0" dirty="0">
              <a:solidFill>
                <a:prstClr val="black"/>
              </a:solidFill>
            </a:endParaRPr>
          </a:p>
        </p:txBody>
      </p:sp>
      <p:sp>
        <p:nvSpPr>
          <p:cNvPr id="26" name="Text Box 33"/>
          <p:cNvSpPr txBox="1">
            <a:spLocks noChangeArrowheads="1"/>
          </p:cNvSpPr>
          <p:nvPr/>
        </p:nvSpPr>
        <p:spPr bwMode="auto">
          <a:xfrm>
            <a:off x="8692347" y="4060379"/>
            <a:ext cx="1944216" cy="579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/>
          <a:lstStyle>
            <a:lvl1pPr>
              <a:defRPr sz="22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2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2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2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2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fr-FR" sz="1000" dirty="0">
                <a:solidFill>
                  <a:srgbClr val="0A3859"/>
                </a:solidFill>
              </a:rPr>
              <a:t>Chair of Management </a:t>
            </a:r>
          </a:p>
          <a:p>
            <a:pPr algn="ctr"/>
            <a:r>
              <a:rPr lang="en-US" altLang="fr-FR" sz="1000" dirty="0">
                <a:solidFill>
                  <a:srgbClr val="0A3859"/>
                </a:solidFill>
              </a:rPr>
              <a:t>in Information and Communication Technology</a:t>
            </a:r>
          </a:p>
          <a:p>
            <a:pPr algn="ctr"/>
            <a:r>
              <a:rPr lang="de-CH" altLang="fr-FR" sz="1000" b="0" dirty="0">
                <a:solidFill>
                  <a:prstClr val="black"/>
                </a:solidFill>
              </a:rPr>
              <a:t>Prof. Stephanie Teufel</a:t>
            </a:r>
            <a:endParaRPr lang="en-US" altLang="fr-FR" sz="1000" b="0" dirty="0">
              <a:solidFill>
                <a:prstClr val="black"/>
              </a:solidFill>
            </a:endParaRPr>
          </a:p>
        </p:txBody>
      </p:sp>
      <p:sp>
        <p:nvSpPr>
          <p:cNvPr id="27" name="Text Box 33"/>
          <p:cNvSpPr txBox="1">
            <a:spLocks noChangeArrowheads="1"/>
          </p:cNvSpPr>
          <p:nvPr/>
        </p:nvSpPr>
        <p:spPr bwMode="auto">
          <a:xfrm>
            <a:off x="3359696" y="4060379"/>
            <a:ext cx="1835044" cy="579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/>
          <a:lstStyle>
            <a:lvl1pPr>
              <a:defRPr sz="22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2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2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2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2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fr-FR" sz="1000" dirty="0">
                <a:solidFill>
                  <a:srgbClr val="0A3859"/>
                </a:solidFill>
              </a:rPr>
              <a:t>Chair for International </a:t>
            </a:r>
          </a:p>
          <a:p>
            <a:pPr algn="ctr"/>
            <a:r>
              <a:rPr lang="en-US" altLang="fr-FR" sz="1000" dirty="0">
                <a:solidFill>
                  <a:srgbClr val="0A3859"/>
                </a:solidFill>
              </a:rPr>
              <a:t>Management</a:t>
            </a:r>
          </a:p>
          <a:p>
            <a:pPr algn="ctr"/>
            <a:r>
              <a:rPr lang="de-CH" altLang="fr-FR" sz="1000" b="0" dirty="0">
                <a:solidFill>
                  <a:prstClr val="black"/>
                </a:solidFill>
              </a:rPr>
              <a:t>Prof. Dirk Morschett</a:t>
            </a:r>
            <a:endParaRPr lang="en-US" altLang="fr-FR" sz="1000" b="0" dirty="0">
              <a:solidFill>
                <a:prstClr val="black"/>
              </a:solidFill>
            </a:endParaRPr>
          </a:p>
        </p:txBody>
      </p:sp>
      <p:sp>
        <p:nvSpPr>
          <p:cNvPr id="29" name="Text Box 33"/>
          <p:cNvSpPr txBox="1">
            <a:spLocks noChangeArrowheads="1"/>
          </p:cNvSpPr>
          <p:nvPr/>
        </p:nvSpPr>
        <p:spPr bwMode="auto">
          <a:xfrm>
            <a:off x="6336442" y="5773386"/>
            <a:ext cx="1944216" cy="579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/>
          <a:lstStyle>
            <a:lvl1pPr>
              <a:defRPr sz="22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2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2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2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2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fr-FR" sz="1000" dirty="0">
                <a:solidFill>
                  <a:srgbClr val="0A3859"/>
                </a:solidFill>
              </a:rPr>
              <a:t>Chair of </a:t>
            </a:r>
          </a:p>
          <a:p>
            <a:pPr algn="ctr"/>
            <a:r>
              <a:rPr lang="en-US" altLang="fr-FR" sz="1000" dirty="0">
                <a:solidFill>
                  <a:srgbClr val="0A3859"/>
                </a:solidFill>
              </a:rPr>
              <a:t>Marketing II</a:t>
            </a:r>
          </a:p>
          <a:p>
            <a:pPr algn="ctr"/>
            <a:r>
              <a:rPr lang="de-CH" altLang="fr-FR" sz="1000" b="0" dirty="0">
                <a:solidFill>
                  <a:prstClr val="black"/>
                </a:solidFill>
              </a:rPr>
              <a:t>Prof. Silke </a:t>
            </a:r>
            <a:r>
              <a:rPr lang="de-CH" altLang="fr-FR" sz="1000" b="0" dirty="0" err="1">
                <a:solidFill>
                  <a:prstClr val="black"/>
                </a:solidFill>
              </a:rPr>
              <a:t>Bambauer</a:t>
            </a:r>
            <a:r>
              <a:rPr lang="de-CH" altLang="fr-FR" sz="1000" b="0" dirty="0">
                <a:solidFill>
                  <a:prstClr val="black"/>
                </a:solidFill>
              </a:rPr>
              <a:t>-Sachse</a:t>
            </a:r>
            <a:endParaRPr lang="en-US" altLang="fr-FR" sz="1000" b="0" dirty="0">
              <a:solidFill>
                <a:prstClr val="black"/>
              </a:solidFill>
            </a:endParaRPr>
          </a:p>
        </p:txBody>
      </p:sp>
      <p:sp>
        <p:nvSpPr>
          <p:cNvPr id="30" name="Text Box 33"/>
          <p:cNvSpPr txBox="1">
            <a:spLocks noChangeArrowheads="1"/>
          </p:cNvSpPr>
          <p:nvPr/>
        </p:nvSpPr>
        <p:spPr bwMode="auto">
          <a:xfrm>
            <a:off x="6918459" y="4060379"/>
            <a:ext cx="1944216" cy="579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/>
          <a:lstStyle>
            <a:lvl1pPr>
              <a:defRPr sz="22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2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2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2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2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fr-FR" sz="1000" dirty="0">
                <a:solidFill>
                  <a:srgbClr val="0A3859"/>
                </a:solidFill>
              </a:rPr>
              <a:t>Chair of Human </a:t>
            </a:r>
          </a:p>
          <a:p>
            <a:pPr algn="ctr"/>
            <a:r>
              <a:rPr lang="en-US" altLang="fr-FR" sz="1000" dirty="0">
                <a:solidFill>
                  <a:srgbClr val="0A3859"/>
                </a:solidFill>
              </a:rPr>
              <a:t>Resources and </a:t>
            </a:r>
          </a:p>
          <a:p>
            <a:pPr algn="ctr"/>
            <a:r>
              <a:rPr lang="en-US" altLang="fr-FR" sz="1000" dirty="0">
                <a:solidFill>
                  <a:srgbClr val="0A3859"/>
                </a:solidFill>
              </a:rPr>
              <a:t>Organization</a:t>
            </a:r>
          </a:p>
          <a:p>
            <a:pPr algn="ctr"/>
            <a:r>
              <a:rPr lang="de-CH" altLang="fr-FR" sz="1000" b="0" dirty="0">
                <a:solidFill>
                  <a:prstClr val="black"/>
                </a:solidFill>
              </a:rPr>
              <a:t>Prof. </a:t>
            </a:r>
            <a:r>
              <a:rPr lang="de-CH" altLang="fr-FR" sz="1000" b="0" dirty="0" err="1">
                <a:solidFill>
                  <a:prstClr val="black"/>
                </a:solidFill>
              </a:rPr>
              <a:t>Davoine</a:t>
            </a:r>
            <a:endParaRPr lang="en-US" altLang="fr-FR" sz="1000" b="0" dirty="0">
              <a:solidFill>
                <a:prstClr val="black"/>
              </a:solidFill>
            </a:endParaRPr>
          </a:p>
        </p:txBody>
      </p:sp>
      <p:sp>
        <p:nvSpPr>
          <p:cNvPr id="31" name="Text Box 33"/>
          <p:cNvSpPr txBox="1">
            <a:spLocks noChangeArrowheads="1"/>
          </p:cNvSpPr>
          <p:nvPr/>
        </p:nvSpPr>
        <p:spPr bwMode="auto">
          <a:xfrm>
            <a:off x="4831918" y="4060379"/>
            <a:ext cx="2520280" cy="579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/>
          <a:lstStyle>
            <a:lvl1pPr>
              <a:defRPr sz="22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2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2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2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2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CH" altLang="fr-FR" sz="1000" dirty="0">
                <a:solidFill>
                  <a:srgbClr val="0A3859"/>
                </a:solidFill>
              </a:rPr>
              <a:t>Chair </a:t>
            </a:r>
            <a:r>
              <a:rPr lang="de-CH" altLang="fr-FR" sz="1000" dirty="0" err="1">
                <a:solidFill>
                  <a:srgbClr val="0A3859"/>
                </a:solidFill>
              </a:rPr>
              <a:t>of</a:t>
            </a:r>
            <a:r>
              <a:rPr lang="de-CH" altLang="fr-FR" sz="1000" dirty="0">
                <a:solidFill>
                  <a:srgbClr val="0A3859"/>
                </a:solidFill>
              </a:rPr>
              <a:t> </a:t>
            </a:r>
            <a:br>
              <a:rPr lang="de-CH" altLang="fr-FR" sz="1000" dirty="0">
                <a:solidFill>
                  <a:srgbClr val="0A3859"/>
                </a:solidFill>
              </a:rPr>
            </a:br>
            <a:r>
              <a:rPr lang="de-CH" altLang="fr-FR" sz="1000" dirty="0">
                <a:solidFill>
                  <a:srgbClr val="0A3859"/>
                </a:solidFill>
              </a:rPr>
              <a:t>NPO Management</a:t>
            </a:r>
            <a:endParaRPr lang="en-US" altLang="fr-FR" sz="1000" dirty="0">
              <a:solidFill>
                <a:srgbClr val="0A3859"/>
              </a:solidFill>
            </a:endParaRPr>
          </a:p>
          <a:p>
            <a:pPr algn="ctr"/>
            <a:r>
              <a:rPr lang="de-CH" altLang="fr-FR" sz="1000" b="0" dirty="0">
                <a:solidFill>
                  <a:prstClr val="black"/>
                </a:solidFill>
              </a:rPr>
              <a:t>Prof. Markus Gmür</a:t>
            </a:r>
            <a:endParaRPr lang="en-US" altLang="fr-FR" sz="1000" b="0" dirty="0">
              <a:solidFill>
                <a:prstClr val="black"/>
              </a:solidFill>
            </a:endParaRPr>
          </a:p>
        </p:txBody>
      </p:sp>
      <p:sp>
        <p:nvSpPr>
          <p:cNvPr id="32" name="Text Box 33"/>
          <p:cNvSpPr txBox="1">
            <a:spLocks noChangeArrowheads="1"/>
          </p:cNvSpPr>
          <p:nvPr/>
        </p:nvSpPr>
        <p:spPr bwMode="auto">
          <a:xfrm>
            <a:off x="1557871" y="4060379"/>
            <a:ext cx="1944216" cy="579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/>
          <a:lstStyle>
            <a:lvl1pPr>
              <a:defRPr sz="22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2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2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2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2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fr-FR" sz="1000" dirty="0">
                <a:solidFill>
                  <a:srgbClr val="0A3859"/>
                </a:solidFill>
              </a:rPr>
              <a:t>Chair of </a:t>
            </a:r>
          </a:p>
          <a:p>
            <a:pPr algn="ctr"/>
            <a:r>
              <a:rPr lang="en-US" altLang="fr-FR" sz="1000" dirty="0">
                <a:solidFill>
                  <a:srgbClr val="0A3859"/>
                </a:solidFill>
              </a:rPr>
              <a:t>Management</a:t>
            </a:r>
          </a:p>
          <a:p>
            <a:pPr algn="ctr"/>
            <a:r>
              <a:rPr lang="de-CH" altLang="fr-FR" sz="1000" b="0" dirty="0">
                <a:solidFill>
                  <a:prstClr val="black"/>
                </a:solidFill>
              </a:rPr>
              <a:t>Prof. Rudolf Grünig</a:t>
            </a:r>
            <a:endParaRPr lang="en-US" altLang="fr-FR" sz="1000" b="0" dirty="0">
              <a:solidFill>
                <a:prstClr val="black"/>
              </a:solidFill>
            </a:endParaRPr>
          </a:p>
        </p:txBody>
      </p:sp>
      <p:sp>
        <p:nvSpPr>
          <p:cNvPr id="33" name="Text Box 33"/>
          <p:cNvSpPr txBox="1">
            <a:spLocks noChangeArrowheads="1"/>
          </p:cNvSpPr>
          <p:nvPr/>
        </p:nvSpPr>
        <p:spPr bwMode="auto">
          <a:xfrm>
            <a:off x="8692347" y="2535556"/>
            <a:ext cx="1944216" cy="579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/>
          <a:lstStyle>
            <a:lvl1pPr>
              <a:defRPr sz="22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2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2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2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2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fr-FR" sz="1000" dirty="0">
                <a:solidFill>
                  <a:srgbClr val="0A3859"/>
                </a:solidFill>
              </a:rPr>
              <a:t>Chair of Managerial </a:t>
            </a:r>
          </a:p>
          <a:p>
            <a:pPr algn="ctr"/>
            <a:r>
              <a:rPr lang="en-US" altLang="fr-FR" sz="1000" dirty="0">
                <a:solidFill>
                  <a:srgbClr val="0A3859"/>
                </a:solidFill>
              </a:rPr>
              <a:t>Accounting and Control</a:t>
            </a:r>
          </a:p>
          <a:p>
            <a:pPr algn="ctr"/>
            <a:r>
              <a:rPr lang="de-CH" altLang="fr-FR" sz="1000" b="0" dirty="0">
                <a:solidFill>
                  <a:prstClr val="black"/>
                </a:solidFill>
              </a:rPr>
              <a:t>Prof. Michael Burkert</a:t>
            </a:r>
            <a:endParaRPr lang="en-US" altLang="fr-FR" sz="1000" b="0" dirty="0">
              <a:solidFill>
                <a:prstClr val="black"/>
              </a:solidFill>
            </a:endParaRPr>
          </a:p>
        </p:txBody>
      </p:sp>
      <p:sp>
        <p:nvSpPr>
          <p:cNvPr id="34" name="Text Box 33"/>
          <p:cNvSpPr txBox="1">
            <a:spLocks noChangeArrowheads="1"/>
          </p:cNvSpPr>
          <p:nvPr/>
        </p:nvSpPr>
        <p:spPr bwMode="auto">
          <a:xfrm>
            <a:off x="1591121" y="5773386"/>
            <a:ext cx="1944216" cy="579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/>
          <a:lstStyle>
            <a:lvl1pPr>
              <a:defRPr sz="22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2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2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2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2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fr-FR" sz="1000" dirty="0">
                <a:solidFill>
                  <a:srgbClr val="0A3859"/>
                </a:solidFill>
              </a:rPr>
              <a:t>Chair of International </a:t>
            </a:r>
          </a:p>
          <a:p>
            <a:pPr algn="ctr"/>
            <a:r>
              <a:rPr lang="en-US" altLang="fr-FR" sz="1000" dirty="0">
                <a:solidFill>
                  <a:srgbClr val="0A3859"/>
                </a:solidFill>
              </a:rPr>
              <a:t>Strategy and Competition</a:t>
            </a:r>
          </a:p>
          <a:p>
            <a:pPr algn="ctr"/>
            <a:r>
              <a:rPr lang="de-CH" altLang="fr-FR" sz="1000" b="0" dirty="0">
                <a:solidFill>
                  <a:prstClr val="black"/>
                </a:solidFill>
              </a:rPr>
              <a:t>Prof. Pawel </a:t>
            </a:r>
            <a:r>
              <a:rPr lang="de-CH" altLang="fr-FR" sz="1000" b="0" dirty="0" err="1">
                <a:solidFill>
                  <a:prstClr val="black"/>
                </a:solidFill>
              </a:rPr>
              <a:t>Dembinski</a:t>
            </a:r>
            <a:endParaRPr lang="en-US" altLang="fr-FR" sz="1000" b="0" dirty="0">
              <a:solidFill>
                <a:prstClr val="black"/>
              </a:solidFill>
            </a:endParaRPr>
          </a:p>
        </p:txBody>
      </p:sp>
      <p:pic>
        <p:nvPicPr>
          <p:cNvPr id="38" name="Grafik 3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67471" y="5018802"/>
            <a:ext cx="717080" cy="717080"/>
          </a:xfrm>
          <a:prstGeom prst="rect">
            <a:avLst/>
          </a:prstGeom>
        </p:spPr>
      </p:pic>
      <p:sp>
        <p:nvSpPr>
          <p:cNvPr id="39" name="Text Box 33"/>
          <p:cNvSpPr txBox="1">
            <a:spLocks noChangeArrowheads="1"/>
          </p:cNvSpPr>
          <p:nvPr/>
        </p:nvSpPr>
        <p:spPr bwMode="auto">
          <a:xfrm>
            <a:off x="3939464" y="5773386"/>
            <a:ext cx="1944216" cy="579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/>
          <a:lstStyle>
            <a:lvl1pPr>
              <a:defRPr sz="22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2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2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2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2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fr-FR" sz="1000" dirty="0">
                <a:solidFill>
                  <a:srgbClr val="0A3859"/>
                </a:solidFill>
              </a:rPr>
              <a:t>Chair of </a:t>
            </a:r>
          </a:p>
          <a:p>
            <a:pPr algn="ctr"/>
            <a:r>
              <a:rPr lang="en-US" altLang="fr-FR" sz="1000" dirty="0">
                <a:solidFill>
                  <a:srgbClr val="0A3859"/>
                </a:solidFill>
              </a:rPr>
              <a:t>Marketing I</a:t>
            </a:r>
          </a:p>
          <a:p>
            <a:pPr algn="ctr"/>
            <a:r>
              <a:rPr lang="de-CH" altLang="fr-FR" sz="1000" b="0" dirty="0">
                <a:solidFill>
                  <a:prstClr val="black"/>
                </a:solidFill>
              </a:rPr>
              <a:t>Prof. Olivier Furrer</a:t>
            </a:r>
            <a:endParaRPr lang="en-US" altLang="fr-FR" sz="1000" b="0" dirty="0">
              <a:solidFill>
                <a:prstClr val="black"/>
              </a:solidFill>
            </a:endParaRPr>
          </a:p>
        </p:txBody>
      </p:sp>
      <p:pic>
        <p:nvPicPr>
          <p:cNvPr id="40" name="Grafik 3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313610" y="5010646"/>
            <a:ext cx="729318" cy="729318"/>
          </a:xfrm>
          <a:prstGeom prst="rect">
            <a:avLst/>
          </a:prstGeom>
        </p:spPr>
      </p:pic>
      <p:sp>
        <p:nvSpPr>
          <p:cNvPr id="41" name="Text Box 33"/>
          <p:cNvSpPr txBox="1">
            <a:spLocks noChangeArrowheads="1"/>
          </p:cNvSpPr>
          <p:nvPr/>
        </p:nvSpPr>
        <p:spPr bwMode="auto">
          <a:xfrm>
            <a:off x="8854282" y="5773386"/>
            <a:ext cx="1625813" cy="579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/>
          <a:lstStyle>
            <a:lvl1pPr>
              <a:defRPr sz="22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2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2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2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2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fr-FR" sz="1000" dirty="0">
                <a:solidFill>
                  <a:srgbClr val="0A3859"/>
                </a:solidFill>
              </a:rPr>
              <a:t>Chair of Strategic </a:t>
            </a:r>
          </a:p>
          <a:p>
            <a:pPr algn="ctr"/>
            <a:r>
              <a:rPr lang="en-US" altLang="fr-FR" sz="1000" dirty="0">
                <a:solidFill>
                  <a:srgbClr val="0A3859"/>
                </a:solidFill>
              </a:rPr>
              <a:t>Entrepreneurship</a:t>
            </a:r>
          </a:p>
          <a:p>
            <a:pPr algn="ctr"/>
            <a:r>
              <a:rPr lang="de-CH" altLang="fr-FR" sz="1000" b="0" dirty="0">
                <a:solidFill>
                  <a:prstClr val="black"/>
                </a:solidFill>
              </a:rPr>
              <a:t>Prof. Emmanuelle </a:t>
            </a:r>
            <a:r>
              <a:rPr lang="de-CH" altLang="fr-FR" sz="1000" b="0" dirty="0" err="1">
                <a:solidFill>
                  <a:prstClr val="black"/>
                </a:solidFill>
              </a:rPr>
              <a:t>Fauchart</a:t>
            </a:r>
            <a:endParaRPr lang="en-US" altLang="fr-FR" sz="1000" b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08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500"/>
                            </p:stCondLst>
                            <p:childTnLst>
                              <p:par>
                                <p:cTn id="8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000"/>
                            </p:stCondLst>
                            <p:childTnLst>
                              <p:par>
                                <p:cTn id="9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4500"/>
                            </p:stCondLst>
                            <p:childTnLst>
                              <p:par>
                                <p:cTn id="10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500"/>
                            </p:stCondLst>
                            <p:childTnLst>
                              <p:par>
                                <p:cTn id="1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6000"/>
                            </p:stCondLst>
                            <p:childTnLst>
                              <p:par>
                                <p:cTn id="1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4" grpId="0"/>
      <p:bldP spid="25" grpId="0"/>
      <p:bldP spid="26" grpId="0"/>
      <p:bldP spid="27" grpId="0"/>
      <p:bldP spid="29" grpId="0"/>
      <p:bldP spid="30" grpId="0"/>
      <p:bldP spid="31" grpId="0"/>
      <p:bldP spid="32" grpId="0"/>
      <p:bldP spid="33" grpId="0"/>
      <p:bldP spid="34" grpId="0"/>
      <p:bldP spid="39" grpId="0"/>
      <p:bldP spid="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819400" y="405826"/>
            <a:ext cx="774065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7188" indent="-357188">
              <a:defRPr sz="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de-DE" altLang="fr-FR" b="1" dirty="0" err="1">
                <a:solidFill>
                  <a:srgbClr val="A0116A"/>
                </a:solidFill>
              </a:rPr>
              <a:t>Why</a:t>
            </a:r>
            <a:r>
              <a:rPr lang="de-DE" altLang="fr-FR" b="1" dirty="0">
                <a:solidFill>
                  <a:srgbClr val="A0116A"/>
                </a:solidFill>
              </a:rPr>
              <a:t> </a:t>
            </a:r>
            <a:r>
              <a:rPr lang="de-DE" altLang="fr-FR" b="1" dirty="0" err="1">
                <a:solidFill>
                  <a:srgbClr val="A0116A"/>
                </a:solidFill>
              </a:rPr>
              <a:t>doing</a:t>
            </a:r>
            <a:r>
              <a:rPr lang="de-DE" altLang="fr-FR" b="1" dirty="0">
                <a:solidFill>
                  <a:srgbClr val="A0116A"/>
                </a:solidFill>
              </a:rPr>
              <a:t> </a:t>
            </a:r>
            <a:r>
              <a:rPr lang="de-DE" altLang="fr-FR" b="1" dirty="0" err="1">
                <a:solidFill>
                  <a:srgbClr val="A0116A"/>
                </a:solidFill>
              </a:rPr>
              <a:t>your</a:t>
            </a:r>
            <a:r>
              <a:rPr lang="de-DE" altLang="fr-FR" b="1" dirty="0">
                <a:solidFill>
                  <a:srgbClr val="A0116A"/>
                </a:solidFill>
              </a:rPr>
              <a:t> Master in Management in Fribourg?</a:t>
            </a:r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BE29D663-FC71-449C-A71F-EADA9AF7CAA2}"/>
              </a:ext>
            </a:extLst>
          </p:cNvPr>
          <p:cNvGrpSpPr/>
          <p:nvPr/>
        </p:nvGrpSpPr>
        <p:grpSpPr>
          <a:xfrm>
            <a:off x="1495518" y="1844824"/>
            <a:ext cx="4312450" cy="1223768"/>
            <a:chOff x="-28482" y="1844824"/>
            <a:chExt cx="4312450" cy="1223768"/>
          </a:xfrm>
        </p:grpSpPr>
        <p:sp>
          <p:nvSpPr>
            <p:cNvPr id="30" name="AutoShape 8"/>
            <p:cNvSpPr>
              <a:spLocks noChangeArrowheads="1"/>
            </p:cNvSpPr>
            <p:nvPr/>
          </p:nvSpPr>
          <p:spPr bwMode="auto">
            <a:xfrm>
              <a:off x="363849" y="2157034"/>
              <a:ext cx="3920119" cy="606673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85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324000" tIns="10800" rIns="18000" bIns="10800" anchor="ctr"/>
            <a:lstStyle>
              <a:lvl1pPr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400" dirty="0">
                  <a:solidFill>
                    <a:prstClr val="black"/>
                  </a:solidFill>
                  <a:cs typeface="Arial" panose="020B0604020202020204" pitchFamily="34" charset="0"/>
                </a:rPr>
                <a:t>International </a:t>
              </a:r>
              <a:r>
                <a:rPr lang="de-DE" sz="1400" dirty="0" err="1">
                  <a:solidFill>
                    <a:prstClr val="black"/>
                  </a:solidFill>
                  <a:cs typeface="Arial" panose="020B0604020202020204" pitchFamily="34" charset="0"/>
                </a:rPr>
                <a:t>research</a:t>
              </a:r>
              <a:r>
                <a:rPr lang="de-DE" sz="1400" dirty="0">
                  <a:solidFill>
                    <a:prstClr val="black"/>
                  </a:solidFill>
                  <a:cs typeface="Arial" panose="020B0604020202020204" pitchFamily="34" charset="0"/>
                </a:rPr>
                <a:t> </a:t>
              </a:r>
              <a:r>
                <a:rPr lang="de-DE" sz="1400" b="0" dirty="0" err="1">
                  <a:solidFill>
                    <a:prstClr val="black"/>
                  </a:solidFill>
                  <a:cs typeface="Arial" panose="020B0604020202020204" pitchFamily="34" charset="0"/>
                </a:rPr>
                <a:t>that</a:t>
              </a:r>
              <a:r>
                <a:rPr lang="de-DE" sz="1400" b="0" dirty="0">
                  <a:solidFill>
                    <a:prstClr val="black"/>
                  </a:solidFill>
                  <a:cs typeface="Arial" panose="020B0604020202020204" pitchFamily="34" charset="0"/>
                </a:rPr>
                <a:t> </a:t>
              </a:r>
              <a:r>
                <a:rPr lang="de-DE" sz="1400" b="0" dirty="0" err="1">
                  <a:solidFill>
                    <a:prstClr val="black"/>
                  </a:solidFill>
                  <a:cs typeface="Arial" panose="020B0604020202020204" pitchFamily="34" charset="0"/>
                </a:rPr>
                <a:t>is</a:t>
              </a:r>
              <a:r>
                <a:rPr lang="de-DE" sz="1400" b="0" dirty="0">
                  <a:solidFill>
                    <a:prstClr val="black"/>
                  </a:solidFill>
                  <a:cs typeface="Arial" panose="020B0604020202020204" pitchFamily="34" charset="0"/>
                </a:rPr>
                <a:t> </a:t>
              </a:r>
              <a:r>
                <a:rPr lang="de-DE" sz="1400" b="0" dirty="0" err="1">
                  <a:solidFill>
                    <a:prstClr val="black"/>
                  </a:solidFill>
                  <a:cs typeface="Arial" panose="020B0604020202020204" pitchFamily="34" charset="0"/>
                </a:rPr>
                <a:t>continuously</a:t>
              </a:r>
              <a:r>
                <a:rPr lang="de-DE" sz="1400" b="0" dirty="0">
                  <a:solidFill>
                    <a:prstClr val="black"/>
                  </a:solidFill>
                  <a:cs typeface="Arial" panose="020B0604020202020204" pitchFamily="34" charset="0"/>
                </a:rPr>
                <a:t> </a:t>
              </a:r>
              <a:r>
                <a:rPr lang="de-DE" sz="1400" b="0" dirty="0" err="1">
                  <a:solidFill>
                    <a:prstClr val="black"/>
                  </a:solidFill>
                  <a:cs typeface="Arial" panose="020B0604020202020204" pitchFamily="34" charset="0"/>
                </a:rPr>
                <a:t>integrated</a:t>
              </a:r>
              <a:r>
                <a:rPr lang="de-DE" sz="1400" b="0" dirty="0">
                  <a:solidFill>
                    <a:prstClr val="black"/>
                  </a:solidFill>
                  <a:cs typeface="Arial" panose="020B0604020202020204" pitchFamily="34" charset="0"/>
                </a:rPr>
                <a:t> in </a:t>
              </a:r>
              <a:r>
                <a:rPr lang="de-DE" sz="1400" b="0" dirty="0" err="1">
                  <a:solidFill>
                    <a:prstClr val="black"/>
                  </a:solidFill>
                  <a:cs typeface="Arial" panose="020B0604020202020204" pitchFamily="34" charset="0"/>
                </a:rPr>
                <a:t>the</a:t>
              </a:r>
              <a:r>
                <a:rPr lang="de-DE" sz="1400" b="0" dirty="0">
                  <a:solidFill>
                    <a:prstClr val="black"/>
                  </a:solidFill>
                  <a:cs typeface="Arial" panose="020B0604020202020204" pitchFamily="34" charset="0"/>
                </a:rPr>
                <a:t> </a:t>
              </a:r>
              <a:r>
                <a:rPr lang="de-DE" sz="1400" b="0" dirty="0" err="1">
                  <a:solidFill>
                    <a:prstClr val="black"/>
                  </a:solidFill>
                  <a:cs typeface="Arial" panose="020B0604020202020204" pitchFamily="34" charset="0"/>
                </a:rPr>
                <a:t>master</a:t>
              </a:r>
              <a:r>
                <a:rPr lang="de-DE" sz="1400" b="0" dirty="0">
                  <a:solidFill>
                    <a:prstClr val="black"/>
                  </a:solidFill>
                  <a:cs typeface="Arial" panose="020B0604020202020204" pitchFamily="34" charset="0"/>
                </a:rPr>
                <a:t> </a:t>
              </a:r>
              <a:r>
                <a:rPr lang="de-DE" sz="1400" b="0" dirty="0" err="1">
                  <a:solidFill>
                    <a:prstClr val="black"/>
                  </a:solidFill>
                  <a:cs typeface="Arial" panose="020B0604020202020204" pitchFamily="34" charset="0"/>
                </a:rPr>
                <a:t>courses</a:t>
              </a:r>
              <a:endParaRPr lang="de-DE" sz="1400" b="0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1" name="Text Box 20"/>
            <p:cNvSpPr txBox="1">
              <a:spLocks noChangeArrowheads="1"/>
            </p:cNvSpPr>
            <p:nvPr/>
          </p:nvSpPr>
          <p:spPr bwMode="auto">
            <a:xfrm>
              <a:off x="-28482" y="1844824"/>
              <a:ext cx="1043931" cy="1223768"/>
            </a:xfrm>
            <a:prstGeom prst="rect">
              <a:avLst/>
            </a:prstGeom>
            <a:noFill/>
            <a:ln>
              <a:noFill/>
            </a:ln>
          </p:spPr>
          <p:txBody>
            <a:bodyPr lIns="18000" tIns="18000" rIns="18000" bIns="18000"/>
            <a:lstStyle>
              <a:lvl1pPr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fr-FR" sz="6000" b="0" dirty="0">
                  <a:solidFill>
                    <a:srgbClr val="A0116A"/>
                  </a:solidFill>
                  <a:sym typeface="Wingdings" panose="05000000000000000000" pitchFamily="2" charset="2"/>
                </a:rPr>
                <a:t></a:t>
              </a:r>
            </a:p>
          </p:txBody>
        </p:sp>
      </p:grp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18CBBE97-9593-441B-8846-EC1FC769E6BA}"/>
              </a:ext>
            </a:extLst>
          </p:cNvPr>
          <p:cNvGrpSpPr/>
          <p:nvPr/>
        </p:nvGrpSpPr>
        <p:grpSpPr>
          <a:xfrm>
            <a:off x="1487488" y="2856304"/>
            <a:ext cx="4320480" cy="1223768"/>
            <a:chOff x="-36512" y="2925312"/>
            <a:chExt cx="4320480" cy="1223768"/>
          </a:xfrm>
        </p:grpSpPr>
        <p:sp>
          <p:nvSpPr>
            <p:cNvPr id="34" name="AutoShape 8"/>
            <p:cNvSpPr>
              <a:spLocks noChangeArrowheads="1"/>
            </p:cNvSpPr>
            <p:nvPr/>
          </p:nvSpPr>
          <p:spPr bwMode="auto">
            <a:xfrm>
              <a:off x="363849" y="3211276"/>
              <a:ext cx="3920119" cy="606673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85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324000" tIns="10800" rIns="18000" bIns="10800" anchor="ctr"/>
            <a:lstStyle>
              <a:lvl1pPr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400" dirty="0" err="1">
                  <a:solidFill>
                    <a:prstClr val="black"/>
                  </a:solidFill>
                  <a:cs typeface="Arial" panose="020B0604020202020204" pitchFamily="34" charset="0"/>
                </a:rPr>
                <a:t>Cooperation</a:t>
              </a:r>
              <a:r>
                <a:rPr lang="de-DE" sz="1400" dirty="0">
                  <a:solidFill>
                    <a:prstClr val="black"/>
                  </a:solidFill>
                  <a:cs typeface="Arial" panose="020B0604020202020204" pitchFamily="34" charset="0"/>
                </a:rPr>
                <a:t> </a:t>
              </a:r>
              <a:r>
                <a:rPr lang="de-DE" sz="1400" dirty="0" err="1">
                  <a:solidFill>
                    <a:prstClr val="black"/>
                  </a:solidFill>
                  <a:cs typeface="Arial" panose="020B0604020202020204" pitchFamily="34" charset="0"/>
                </a:rPr>
                <a:t>with</a:t>
              </a:r>
              <a:r>
                <a:rPr lang="de-DE" sz="1400" dirty="0">
                  <a:solidFill>
                    <a:prstClr val="black"/>
                  </a:solidFill>
                  <a:cs typeface="Arial" panose="020B0604020202020204" pitchFamily="34" charset="0"/>
                </a:rPr>
                <a:t> </a:t>
              </a:r>
              <a:r>
                <a:rPr lang="de-DE" sz="1400" dirty="0" err="1">
                  <a:solidFill>
                    <a:prstClr val="black"/>
                  </a:solidFill>
                  <a:cs typeface="Arial" panose="020B0604020202020204" pitchFamily="34" charset="0"/>
                </a:rPr>
                <a:t>companies</a:t>
              </a:r>
              <a:r>
                <a:rPr lang="de-DE" sz="1400" dirty="0">
                  <a:solidFill>
                    <a:prstClr val="black"/>
                  </a:solidFill>
                  <a:cs typeface="Arial" panose="020B0604020202020204" pitchFamily="34" charset="0"/>
                </a:rPr>
                <a:t>: </a:t>
              </a:r>
              <a:r>
                <a:rPr lang="de-DE" sz="1400" b="0" dirty="0" err="1">
                  <a:solidFill>
                    <a:prstClr val="black"/>
                  </a:solidFill>
                  <a:cs typeface="Arial" panose="020B0604020202020204" pitchFamily="34" charset="0"/>
                </a:rPr>
                <a:t>projects</a:t>
              </a:r>
              <a:r>
                <a:rPr lang="de-DE" sz="1400" b="0" dirty="0">
                  <a:solidFill>
                    <a:prstClr val="black"/>
                  </a:solidFill>
                  <a:cs typeface="Arial" panose="020B0604020202020204" pitchFamily="34" charset="0"/>
                </a:rPr>
                <a:t>, </a:t>
              </a:r>
              <a:r>
                <a:rPr lang="de-DE" sz="1400" b="0" dirty="0" err="1">
                  <a:solidFill>
                    <a:prstClr val="black"/>
                  </a:solidFill>
                  <a:cs typeface="Arial" panose="020B0604020202020204" pitchFamily="34" charset="0"/>
                </a:rPr>
                <a:t>guest</a:t>
              </a:r>
              <a:r>
                <a:rPr lang="de-DE" sz="1400" b="0" dirty="0">
                  <a:solidFill>
                    <a:prstClr val="black"/>
                  </a:solidFill>
                  <a:cs typeface="Arial" panose="020B0604020202020204" pitchFamily="34" charset="0"/>
                </a:rPr>
                <a:t> </a:t>
              </a:r>
              <a:r>
                <a:rPr lang="de-DE" sz="1400" b="0" dirty="0" err="1">
                  <a:solidFill>
                    <a:prstClr val="black"/>
                  </a:solidFill>
                  <a:cs typeface="Arial" panose="020B0604020202020204" pitchFamily="34" charset="0"/>
                </a:rPr>
                <a:t>speaker</a:t>
              </a:r>
              <a:r>
                <a:rPr lang="de-DE" sz="1400" b="0" dirty="0">
                  <a:solidFill>
                    <a:prstClr val="black"/>
                  </a:solidFill>
                  <a:cs typeface="Arial" panose="020B0604020202020204" pitchFamily="34" charset="0"/>
                </a:rPr>
                <a:t> </a:t>
              </a:r>
              <a:r>
                <a:rPr lang="de-DE" sz="1400" b="0" dirty="0" err="1">
                  <a:solidFill>
                    <a:prstClr val="black"/>
                  </a:solidFill>
                  <a:cs typeface="Arial" panose="020B0604020202020204" pitchFamily="34" charset="0"/>
                </a:rPr>
                <a:t>presentations</a:t>
              </a:r>
              <a:r>
                <a:rPr lang="de-DE" sz="1400" b="0" dirty="0">
                  <a:solidFill>
                    <a:prstClr val="black"/>
                  </a:solidFill>
                  <a:cs typeface="Arial" panose="020B0604020202020204" pitchFamily="34" charset="0"/>
                </a:rPr>
                <a:t> in </a:t>
              </a:r>
              <a:r>
                <a:rPr lang="de-DE" sz="1400" b="0" dirty="0" err="1">
                  <a:solidFill>
                    <a:prstClr val="black"/>
                  </a:solidFill>
                  <a:cs typeface="Arial" panose="020B0604020202020204" pitchFamily="34" charset="0"/>
                </a:rPr>
                <a:t>the</a:t>
              </a:r>
              <a:r>
                <a:rPr lang="de-DE" sz="1400" b="0" dirty="0">
                  <a:solidFill>
                    <a:prstClr val="black"/>
                  </a:solidFill>
                  <a:cs typeface="Arial" panose="020B0604020202020204" pitchFamily="34" charset="0"/>
                </a:rPr>
                <a:t> </a:t>
              </a:r>
              <a:r>
                <a:rPr lang="de-DE" sz="1400" b="0" dirty="0" err="1">
                  <a:solidFill>
                    <a:prstClr val="black"/>
                  </a:solidFill>
                  <a:cs typeface="Arial" panose="020B0604020202020204" pitchFamily="34" charset="0"/>
                </a:rPr>
                <a:t>courses</a:t>
              </a:r>
              <a:endParaRPr lang="de-DE" sz="1400" b="0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5" name="Text Box 20"/>
            <p:cNvSpPr txBox="1">
              <a:spLocks noChangeArrowheads="1"/>
            </p:cNvSpPr>
            <p:nvPr/>
          </p:nvSpPr>
          <p:spPr bwMode="auto">
            <a:xfrm>
              <a:off x="-36512" y="2925312"/>
              <a:ext cx="1043931" cy="1223768"/>
            </a:xfrm>
            <a:prstGeom prst="rect">
              <a:avLst/>
            </a:prstGeom>
            <a:noFill/>
            <a:ln>
              <a:noFill/>
            </a:ln>
          </p:spPr>
          <p:txBody>
            <a:bodyPr lIns="18000" tIns="18000" rIns="18000" bIns="18000"/>
            <a:lstStyle>
              <a:lvl1pPr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fr-FR" sz="6000" b="0" dirty="0">
                  <a:solidFill>
                    <a:srgbClr val="A0116A"/>
                  </a:solidFill>
                  <a:sym typeface="Wingdings" panose="05000000000000000000" pitchFamily="2" charset="2"/>
                </a:rPr>
                <a:t></a:t>
              </a:r>
            </a:p>
          </p:txBody>
        </p:sp>
      </p:grp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9B5D2623-6F36-4738-B5F6-6DA39A79BB51}"/>
              </a:ext>
            </a:extLst>
          </p:cNvPr>
          <p:cNvGrpSpPr/>
          <p:nvPr/>
        </p:nvGrpSpPr>
        <p:grpSpPr>
          <a:xfrm>
            <a:off x="1487488" y="3872602"/>
            <a:ext cx="4320480" cy="1223768"/>
            <a:chOff x="-36512" y="5373584"/>
            <a:chExt cx="4320480" cy="1223768"/>
          </a:xfrm>
        </p:grpSpPr>
        <p:sp>
          <p:nvSpPr>
            <p:cNvPr id="42" name="AutoShape 8"/>
            <p:cNvSpPr>
              <a:spLocks noChangeArrowheads="1"/>
            </p:cNvSpPr>
            <p:nvPr/>
          </p:nvSpPr>
          <p:spPr bwMode="auto">
            <a:xfrm>
              <a:off x="363849" y="5651290"/>
              <a:ext cx="3920119" cy="606673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85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324000" tIns="10800" rIns="18000" bIns="10800" anchor="ctr"/>
            <a:lstStyle>
              <a:lvl1pPr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400" dirty="0" err="1">
                  <a:solidFill>
                    <a:prstClr val="black"/>
                  </a:solidFill>
                  <a:cs typeface="Arial" panose="020B0604020202020204" pitchFamily="34" charset="0"/>
                </a:rPr>
                <a:t>Highly</a:t>
              </a:r>
              <a:r>
                <a:rPr lang="de-DE" sz="1400" dirty="0">
                  <a:solidFill>
                    <a:prstClr val="black"/>
                  </a:solidFill>
                  <a:cs typeface="Arial" panose="020B0604020202020204" pitchFamily="34" charset="0"/>
                </a:rPr>
                <a:t> </a:t>
              </a:r>
              <a:r>
                <a:rPr lang="de-DE" sz="1400" dirty="0" err="1">
                  <a:solidFill>
                    <a:prstClr val="black"/>
                  </a:solidFill>
                  <a:cs typeface="Arial" panose="020B0604020202020204" pitchFamily="34" charset="0"/>
                </a:rPr>
                <a:t>motivated</a:t>
              </a:r>
              <a:r>
                <a:rPr lang="de-DE" sz="1400" dirty="0">
                  <a:solidFill>
                    <a:prstClr val="black"/>
                  </a:solidFill>
                  <a:cs typeface="Arial" panose="020B0604020202020204" pitchFamily="34" charset="0"/>
                </a:rPr>
                <a:t> </a:t>
              </a:r>
              <a:r>
                <a:rPr lang="de-DE" sz="1400" dirty="0" err="1">
                  <a:solidFill>
                    <a:prstClr val="black"/>
                  </a:solidFill>
                  <a:cs typeface="Arial" panose="020B0604020202020204" pitchFamily="34" charset="0"/>
                </a:rPr>
                <a:t>professors</a:t>
              </a:r>
              <a:r>
                <a:rPr lang="de-DE" sz="1400" dirty="0">
                  <a:solidFill>
                    <a:prstClr val="black"/>
                  </a:solidFill>
                  <a:cs typeface="Arial" panose="020B0604020202020204" pitchFamily="34" charset="0"/>
                </a:rPr>
                <a:t>: </a:t>
              </a:r>
              <a:r>
                <a:rPr lang="de-DE" sz="1400" b="0" dirty="0" err="1">
                  <a:solidFill>
                    <a:prstClr val="black"/>
                  </a:solidFill>
                  <a:cs typeface="Arial" panose="020B0604020202020204" pitchFamily="34" charset="0"/>
                </a:rPr>
                <a:t>We</a:t>
              </a:r>
              <a:r>
                <a:rPr lang="de-DE" sz="1400" b="0" dirty="0">
                  <a:solidFill>
                    <a:prstClr val="black"/>
                  </a:solidFill>
                  <a:cs typeface="Arial" panose="020B0604020202020204" pitchFamily="34" charset="0"/>
                </a:rPr>
                <a:t> </a:t>
              </a:r>
              <a:r>
                <a:rPr lang="de-DE" sz="1400" b="0" dirty="0" err="1">
                  <a:solidFill>
                    <a:prstClr val="black"/>
                  </a:solidFill>
                  <a:cs typeface="Arial" panose="020B0604020202020204" pitchFamily="34" charset="0"/>
                </a:rPr>
                <a:t>love</a:t>
              </a:r>
              <a:r>
                <a:rPr lang="de-DE" sz="1400" b="0" dirty="0">
                  <a:solidFill>
                    <a:prstClr val="black"/>
                  </a:solidFill>
                  <a:cs typeface="Arial" panose="020B0604020202020204" pitchFamily="34" charset="0"/>
                </a:rPr>
                <a:t> </a:t>
              </a:r>
              <a:r>
                <a:rPr lang="de-DE" sz="1400" b="0" dirty="0" err="1">
                  <a:solidFill>
                    <a:prstClr val="black"/>
                  </a:solidFill>
                  <a:cs typeface="Arial" panose="020B0604020202020204" pitchFamily="34" charset="0"/>
                </a:rPr>
                <a:t>teaching</a:t>
              </a:r>
              <a:r>
                <a:rPr lang="de-DE" sz="1400" b="0" dirty="0">
                  <a:solidFill>
                    <a:prstClr val="black"/>
                  </a:solidFill>
                  <a:cs typeface="Arial" panose="020B0604020202020204" pitchFamily="34" charset="0"/>
                </a:rPr>
                <a:t> </a:t>
              </a:r>
              <a:r>
                <a:rPr lang="de-DE" sz="1400" b="0" dirty="0" err="1">
                  <a:solidFill>
                    <a:prstClr val="black"/>
                  </a:solidFill>
                  <a:cs typeface="Arial" panose="020B0604020202020204" pitchFamily="34" charset="0"/>
                </a:rPr>
                <a:t>and</a:t>
              </a:r>
              <a:r>
                <a:rPr lang="de-DE" sz="1400" b="0" dirty="0">
                  <a:solidFill>
                    <a:prstClr val="black"/>
                  </a:solidFill>
                  <a:cs typeface="Arial" panose="020B0604020202020204" pitchFamily="34" charset="0"/>
                </a:rPr>
                <a:t> </a:t>
              </a:r>
              <a:r>
                <a:rPr lang="de-DE" sz="1400" b="0" dirty="0" err="1">
                  <a:solidFill>
                    <a:prstClr val="black"/>
                  </a:solidFill>
                  <a:cs typeface="Arial" panose="020B0604020202020204" pitchFamily="34" charset="0"/>
                </a:rPr>
                <a:t>interacting</a:t>
              </a:r>
              <a:r>
                <a:rPr lang="de-DE" sz="1400" b="0" dirty="0">
                  <a:solidFill>
                    <a:prstClr val="black"/>
                  </a:solidFill>
                  <a:cs typeface="Arial" panose="020B0604020202020204" pitchFamily="34" charset="0"/>
                </a:rPr>
                <a:t> </a:t>
              </a:r>
              <a:r>
                <a:rPr lang="de-DE" sz="1400" b="0" dirty="0" err="1">
                  <a:solidFill>
                    <a:prstClr val="black"/>
                  </a:solidFill>
                  <a:cs typeface="Arial" panose="020B0604020202020204" pitchFamily="34" charset="0"/>
                </a:rPr>
                <a:t>with</a:t>
              </a:r>
              <a:r>
                <a:rPr lang="de-DE" sz="1400" b="0" dirty="0">
                  <a:solidFill>
                    <a:prstClr val="black"/>
                  </a:solidFill>
                  <a:cs typeface="Arial" panose="020B0604020202020204" pitchFamily="34" charset="0"/>
                </a:rPr>
                <a:t> </a:t>
              </a:r>
              <a:r>
                <a:rPr lang="de-DE" sz="1400" b="0" dirty="0" err="1">
                  <a:solidFill>
                    <a:prstClr val="black"/>
                  </a:solidFill>
                  <a:cs typeface="Arial" panose="020B0604020202020204" pitchFamily="34" charset="0"/>
                </a:rPr>
                <a:t>our</a:t>
              </a:r>
              <a:r>
                <a:rPr lang="de-DE" sz="1400" b="0" dirty="0">
                  <a:solidFill>
                    <a:prstClr val="black"/>
                  </a:solidFill>
                  <a:cs typeface="Arial" panose="020B0604020202020204" pitchFamily="34" charset="0"/>
                </a:rPr>
                <a:t> </a:t>
              </a:r>
              <a:r>
                <a:rPr lang="de-DE" sz="1400" b="0" dirty="0" err="1">
                  <a:solidFill>
                    <a:prstClr val="black"/>
                  </a:solidFill>
                  <a:cs typeface="Arial" panose="020B0604020202020204" pitchFamily="34" charset="0"/>
                </a:rPr>
                <a:t>students</a:t>
              </a:r>
              <a:r>
                <a:rPr lang="de-DE" sz="1400" b="0" dirty="0">
                  <a:solidFill>
                    <a:prstClr val="black"/>
                  </a:solidFill>
                  <a:cs typeface="Arial" panose="020B0604020202020204" pitchFamily="34" charset="0"/>
                </a:rPr>
                <a:t>!</a:t>
              </a:r>
            </a:p>
          </p:txBody>
        </p:sp>
        <p:sp>
          <p:nvSpPr>
            <p:cNvPr id="43" name="Text Box 20"/>
            <p:cNvSpPr txBox="1">
              <a:spLocks noChangeArrowheads="1"/>
            </p:cNvSpPr>
            <p:nvPr/>
          </p:nvSpPr>
          <p:spPr bwMode="auto">
            <a:xfrm>
              <a:off x="-36512" y="5373584"/>
              <a:ext cx="1043931" cy="1223768"/>
            </a:xfrm>
            <a:prstGeom prst="rect">
              <a:avLst/>
            </a:prstGeom>
            <a:noFill/>
            <a:ln>
              <a:noFill/>
            </a:ln>
          </p:spPr>
          <p:txBody>
            <a:bodyPr lIns="18000" tIns="18000" rIns="18000" bIns="18000"/>
            <a:lstStyle>
              <a:lvl1pPr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fr-FR" sz="6000" b="0" dirty="0">
                  <a:solidFill>
                    <a:srgbClr val="A0116A"/>
                  </a:solidFill>
                  <a:sym typeface="Wingdings" panose="05000000000000000000" pitchFamily="2" charset="2"/>
                </a:rPr>
                <a:t></a:t>
              </a:r>
            </a:p>
          </p:txBody>
        </p:sp>
      </p:grpSp>
      <p:sp>
        <p:nvSpPr>
          <p:cNvPr id="20" name="Rectangle 3">
            <a:extLst>
              <a:ext uri="{FF2B5EF4-FFF2-40B4-BE49-F238E27FC236}">
                <a16:creationId xmlns:a16="http://schemas.microsoft.com/office/drawing/2014/main" id="{07BBF63D-7CBC-409B-811D-52D009613F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5520" y="1268761"/>
            <a:ext cx="864096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65113" indent="-265113">
              <a:defRPr sz="2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1pPr>
            <a:lvl2pPr marL="37931725" indent="-37474525">
              <a:defRPr sz="2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9pPr>
          </a:lstStyle>
          <a:p>
            <a:pPr marL="0" indent="0" algn="just">
              <a:buClr>
                <a:srgbClr val="1F497D"/>
              </a:buClr>
              <a:defRPr/>
            </a:pPr>
            <a:r>
              <a:rPr lang="de-DE" altLang="fr-FR" sz="2000" b="1" dirty="0">
                <a:solidFill>
                  <a:prstClr val="black"/>
                </a:solidFill>
              </a:rPr>
              <a:t>The </a:t>
            </a:r>
            <a:r>
              <a:rPr lang="de-DE" altLang="fr-FR" sz="2000" b="1" dirty="0" err="1">
                <a:solidFill>
                  <a:prstClr val="black"/>
                </a:solidFill>
              </a:rPr>
              <a:t>strengths</a:t>
            </a:r>
            <a:r>
              <a:rPr lang="de-DE" altLang="fr-FR" sz="2000" b="1" dirty="0">
                <a:solidFill>
                  <a:prstClr val="black"/>
                </a:solidFill>
              </a:rPr>
              <a:t> and </a:t>
            </a:r>
            <a:r>
              <a:rPr lang="de-DE" altLang="fr-FR" sz="2000" b="1" dirty="0" err="1">
                <a:solidFill>
                  <a:prstClr val="black"/>
                </a:solidFill>
              </a:rPr>
              <a:t>unique</a:t>
            </a:r>
            <a:r>
              <a:rPr lang="de-DE" altLang="fr-FR" sz="2000" b="1" dirty="0">
                <a:solidFill>
                  <a:prstClr val="black"/>
                </a:solidFill>
              </a:rPr>
              <a:t> </a:t>
            </a:r>
            <a:r>
              <a:rPr lang="de-DE" altLang="fr-FR" sz="2000" b="1" dirty="0" err="1">
                <a:solidFill>
                  <a:prstClr val="black"/>
                </a:solidFill>
              </a:rPr>
              <a:t>characteristics</a:t>
            </a:r>
            <a:r>
              <a:rPr lang="de-DE" altLang="fr-FR" sz="2000" b="1" dirty="0">
                <a:solidFill>
                  <a:prstClr val="black"/>
                </a:solidFill>
              </a:rPr>
              <a:t> </a:t>
            </a:r>
            <a:r>
              <a:rPr lang="de-DE" altLang="fr-FR" sz="2000" b="1" dirty="0" err="1">
                <a:solidFill>
                  <a:prstClr val="black"/>
                </a:solidFill>
              </a:rPr>
              <a:t>of</a:t>
            </a:r>
            <a:r>
              <a:rPr lang="de-DE" altLang="fr-FR" sz="2000" b="1" dirty="0">
                <a:solidFill>
                  <a:prstClr val="black"/>
                </a:solidFill>
              </a:rPr>
              <a:t> </a:t>
            </a:r>
            <a:r>
              <a:rPr lang="de-DE" altLang="fr-FR" sz="2000" b="1" dirty="0" err="1">
                <a:solidFill>
                  <a:prstClr val="black"/>
                </a:solidFill>
              </a:rPr>
              <a:t>our</a:t>
            </a:r>
            <a:r>
              <a:rPr lang="de-DE" altLang="fr-FR" sz="2000" b="1" dirty="0">
                <a:solidFill>
                  <a:prstClr val="black"/>
                </a:solidFill>
              </a:rPr>
              <a:t> </a:t>
            </a:r>
            <a:r>
              <a:rPr lang="de-DE" altLang="fr-FR" sz="2000" b="1" dirty="0" err="1">
                <a:solidFill>
                  <a:prstClr val="black"/>
                </a:solidFill>
              </a:rPr>
              <a:t>department</a:t>
            </a:r>
            <a:r>
              <a:rPr lang="de-DE" altLang="fr-FR" sz="2000" b="1" dirty="0">
                <a:solidFill>
                  <a:prstClr val="black"/>
                </a:solidFill>
              </a:rPr>
              <a:t> and </a:t>
            </a:r>
            <a:r>
              <a:rPr lang="de-DE" altLang="fr-FR" sz="2000" b="1" dirty="0" err="1">
                <a:solidFill>
                  <a:prstClr val="black"/>
                </a:solidFill>
              </a:rPr>
              <a:t>our</a:t>
            </a:r>
            <a:r>
              <a:rPr lang="de-DE" altLang="fr-FR" sz="2000" b="1" dirty="0">
                <a:solidFill>
                  <a:prstClr val="black"/>
                </a:solidFill>
              </a:rPr>
              <a:t> </a:t>
            </a:r>
            <a:r>
              <a:rPr lang="de-DE" altLang="fr-FR" sz="2000" b="1" dirty="0" err="1">
                <a:solidFill>
                  <a:prstClr val="black"/>
                </a:solidFill>
              </a:rPr>
              <a:t>masters</a:t>
            </a:r>
            <a:r>
              <a:rPr lang="de-DE" altLang="fr-FR" sz="2000" b="1" dirty="0">
                <a:solidFill>
                  <a:prstClr val="black"/>
                </a:solidFill>
              </a:rPr>
              <a:t>:</a:t>
            </a:r>
            <a:endParaRPr lang="de-DE" altLang="fr-FR" sz="2000" dirty="0">
              <a:solidFill>
                <a:prstClr val="black"/>
              </a:solidFill>
            </a:endParaRPr>
          </a:p>
          <a:p>
            <a:pPr algn="just">
              <a:buFontTx/>
              <a:buChar char="•"/>
              <a:defRPr/>
            </a:pPr>
            <a:endParaRPr lang="de-DE" altLang="fr-FR" sz="2000" dirty="0">
              <a:solidFill>
                <a:prstClr val="black"/>
              </a:solidFill>
            </a:endParaRPr>
          </a:p>
          <a:p>
            <a:pPr algn="just">
              <a:buFontTx/>
              <a:buChar char="•"/>
              <a:defRPr/>
            </a:pPr>
            <a:endParaRPr lang="de-DE" altLang="fr-FR" sz="2000" dirty="0">
              <a:solidFill>
                <a:prstClr val="black"/>
              </a:solidFill>
            </a:endParaRPr>
          </a:p>
        </p:txBody>
      </p:sp>
      <p:sp>
        <p:nvSpPr>
          <p:cNvPr id="27" name="AutoShape 8">
            <a:extLst>
              <a:ext uri="{FF2B5EF4-FFF2-40B4-BE49-F238E27FC236}">
                <a16:creationId xmlns:a16="http://schemas.microsoft.com/office/drawing/2014/main" id="{D34A7C4A-290E-4FEC-9FBE-4DEA99B5D5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7850" y="5154042"/>
            <a:ext cx="3920119" cy="122376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bg1">
                <a:lumMod val="9500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24000" tIns="10800" rIns="18000" bIns="10800" anchor="ctr"/>
          <a:lstStyle>
            <a:lvl1pPr>
              <a:defRPr sz="22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2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2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2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2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400" dirty="0" err="1">
                <a:solidFill>
                  <a:prstClr val="black"/>
                </a:solidFill>
                <a:cs typeface="Arial" panose="020B0604020202020204" pitchFamily="34" charset="0"/>
              </a:rPr>
              <a:t>Excellent</a:t>
            </a:r>
            <a:r>
              <a:rPr lang="de-DE" sz="14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de-DE" sz="1400" dirty="0" err="1">
                <a:solidFill>
                  <a:prstClr val="black"/>
                </a:solidFill>
                <a:cs typeface="Arial" panose="020B0604020202020204" pitchFamily="34" charset="0"/>
              </a:rPr>
              <a:t>study</a:t>
            </a:r>
            <a:r>
              <a:rPr lang="de-DE" sz="14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de-DE" sz="1400" dirty="0" err="1">
                <a:solidFill>
                  <a:prstClr val="black"/>
                </a:solidFill>
                <a:cs typeface="Arial" panose="020B0604020202020204" pitchFamily="34" charset="0"/>
              </a:rPr>
              <a:t>conditions</a:t>
            </a:r>
            <a:r>
              <a:rPr lang="de-DE" sz="1400" dirty="0">
                <a:solidFill>
                  <a:prstClr val="black"/>
                </a:solidFill>
                <a:cs typeface="Arial" panose="020B0604020202020204" pitchFamily="34" charset="0"/>
              </a:rPr>
              <a:t>: </a:t>
            </a:r>
            <a:r>
              <a:rPr lang="de-DE" sz="1400" b="0" dirty="0">
                <a:solidFill>
                  <a:prstClr val="black"/>
                </a:solidFill>
                <a:cs typeface="Arial" panose="020B0604020202020204" pitchFamily="34" charset="0"/>
              </a:rPr>
              <a:t>optimal </a:t>
            </a:r>
            <a:r>
              <a:rPr lang="de-DE" sz="1400" b="0" dirty="0" err="1">
                <a:solidFill>
                  <a:prstClr val="black"/>
                </a:solidFill>
                <a:cs typeface="Arial" panose="020B0604020202020204" pitchFamily="34" charset="0"/>
              </a:rPr>
              <a:t>class</a:t>
            </a:r>
            <a:r>
              <a:rPr lang="de-DE" sz="1400" b="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de-DE" sz="1400" b="0" dirty="0" err="1">
                <a:solidFill>
                  <a:prstClr val="black"/>
                </a:solidFill>
                <a:cs typeface="Arial" panose="020B0604020202020204" pitchFamily="34" charset="0"/>
              </a:rPr>
              <a:t>sizes</a:t>
            </a:r>
            <a:r>
              <a:rPr lang="de-DE" sz="1400" b="0" dirty="0">
                <a:solidFill>
                  <a:prstClr val="black"/>
                </a:solidFill>
                <a:cs typeface="Arial" panose="020B0604020202020204" pitchFamily="34" charset="0"/>
              </a:rPr>
              <a:t>, individual </a:t>
            </a:r>
            <a:r>
              <a:rPr lang="de-DE" sz="1400" b="0" dirty="0" err="1">
                <a:solidFill>
                  <a:prstClr val="black"/>
                </a:solidFill>
                <a:cs typeface="Arial" panose="020B0604020202020204" pitchFamily="34" charset="0"/>
              </a:rPr>
              <a:t>supervision</a:t>
            </a:r>
            <a:r>
              <a:rPr lang="de-DE" sz="1400" b="0" dirty="0">
                <a:solidFill>
                  <a:prstClr val="black"/>
                </a:solidFill>
                <a:cs typeface="Arial" panose="020B0604020202020204" pitchFamily="34" charset="0"/>
              </a:rPr>
              <a:t>, </a:t>
            </a:r>
            <a:r>
              <a:rPr lang="de-DE" sz="1400" b="0" dirty="0" err="1">
                <a:solidFill>
                  <a:prstClr val="black"/>
                </a:solidFill>
                <a:cs typeface="Arial" panose="020B0604020202020204" pitchFamily="34" charset="0"/>
              </a:rPr>
              <a:t>great</a:t>
            </a:r>
            <a:r>
              <a:rPr lang="de-DE" sz="1400" b="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de-DE" sz="1400" b="0" dirty="0" err="1">
                <a:solidFill>
                  <a:prstClr val="black"/>
                </a:solidFill>
                <a:cs typeface="Arial" panose="020B0604020202020204" pitchFamily="34" charset="0"/>
              </a:rPr>
              <a:t>atmos-phere</a:t>
            </a:r>
            <a:r>
              <a:rPr lang="de-DE" sz="1400" b="0" dirty="0">
                <a:solidFill>
                  <a:prstClr val="black"/>
                </a:solidFill>
                <a:cs typeface="Arial" panose="020B0604020202020204" pitchFamily="34" charset="0"/>
              </a:rPr>
              <a:t> in </a:t>
            </a:r>
            <a:r>
              <a:rPr lang="de-DE" sz="1400" b="0" dirty="0" err="1">
                <a:solidFill>
                  <a:prstClr val="black"/>
                </a:solidFill>
                <a:cs typeface="Arial" panose="020B0604020202020204" pitchFamily="34" charset="0"/>
              </a:rPr>
              <a:t>class</a:t>
            </a:r>
            <a:r>
              <a:rPr lang="de-DE" sz="1400" b="0" dirty="0">
                <a:solidFill>
                  <a:prstClr val="black"/>
                </a:solidFill>
                <a:cs typeface="Arial" panose="020B0604020202020204" pitchFamily="34" charset="0"/>
              </a:rPr>
              <a:t> (intensive and </a:t>
            </a:r>
            <a:r>
              <a:rPr lang="de-DE" sz="1400" b="0" dirty="0" err="1">
                <a:solidFill>
                  <a:prstClr val="black"/>
                </a:solidFill>
                <a:cs typeface="Arial" panose="020B0604020202020204" pitchFamily="34" charset="0"/>
              </a:rPr>
              <a:t>respectful</a:t>
            </a:r>
            <a:r>
              <a:rPr lang="de-DE" sz="1400" b="0" dirty="0">
                <a:solidFill>
                  <a:prstClr val="black"/>
                </a:solidFill>
                <a:cs typeface="Arial" panose="020B0604020202020204" pitchFamily="34" charset="0"/>
              </a:rPr>
              <a:t> in-</a:t>
            </a:r>
            <a:r>
              <a:rPr lang="de-DE" sz="1400" b="0" dirty="0" err="1">
                <a:solidFill>
                  <a:prstClr val="black"/>
                </a:solidFill>
                <a:cs typeface="Arial" panose="020B0604020202020204" pitchFamily="34" charset="0"/>
              </a:rPr>
              <a:t>teraction</a:t>
            </a:r>
            <a:r>
              <a:rPr lang="de-DE" sz="1400" b="0" dirty="0">
                <a:solidFill>
                  <a:prstClr val="black"/>
                </a:solidFill>
                <a:cs typeface="Arial" panose="020B0604020202020204" pitchFamily="34" charset="0"/>
              </a:rPr>
              <a:t>, </a:t>
            </a:r>
            <a:r>
              <a:rPr lang="de-DE" sz="1400" b="0" dirty="0" err="1">
                <a:solidFill>
                  <a:prstClr val="black"/>
                </a:solidFill>
                <a:cs typeface="Arial" panose="020B0604020202020204" pitchFamily="34" charset="0"/>
              </a:rPr>
              <a:t>fairness</a:t>
            </a:r>
            <a:r>
              <a:rPr lang="de-DE" sz="1400" b="0" dirty="0">
                <a:solidFill>
                  <a:prstClr val="black"/>
                </a:solidFill>
                <a:cs typeface="Arial" panose="020B0604020202020204" pitchFamily="34" charset="0"/>
              </a:rPr>
              <a:t> and </a:t>
            </a:r>
            <a:r>
              <a:rPr lang="de-DE" sz="1400" b="0" dirty="0" err="1">
                <a:solidFill>
                  <a:prstClr val="black"/>
                </a:solidFill>
                <a:cs typeface="Arial" panose="020B0604020202020204" pitchFamily="34" charset="0"/>
              </a:rPr>
              <a:t>transparency</a:t>
            </a:r>
            <a:r>
              <a:rPr lang="de-DE" sz="1400" b="0" dirty="0">
                <a:solidFill>
                  <a:prstClr val="black"/>
                </a:solidFill>
                <a:cs typeface="Arial" panose="020B0604020202020204" pitchFamily="34" charset="0"/>
              </a:rPr>
              <a:t>, </a:t>
            </a:r>
            <a:r>
              <a:rPr lang="de-DE" sz="1400" b="0" dirty="0" err="1">
                <a:solidFill>
                  <a:prstClr val="black"/>
                </a:solidFill>
                <a:cs typeface="Arial" panose="020B0604020202020204" pitchFamily="34" charset="0"/>
              </a:rPr>
              <a:t>feed-back</a:t>
            </a:r>
            <a:r>
              <a:rPr lang="de-DE" sz="1400" b="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de-DE" sz="1400" b="0" dirty="0" err="1">
                <a:solidFill>
                  <a:prstClr val="black"/>
                </a:solidFill>
                <a:cs typeface="Arial" panose="020B0604020202020204" pitchFamily="34" charset="0"/>
              </a:rPr>
              <a:t>culture</a:t>
            </a:r>
            <a:r>
              <a:rPr lang="de-DE" sz="1400" b="0" dirty="0">
                <a:solidFill>
                  <a:prstClr val="black"/>
                </a:solidFill>
                <a:cs typeface="Arial" panose="020B0604020202020204" pitchFamily="34" charset="0"/>
              </a:rPr>
              <a:t>); in Fribourg, </a:t>
            </a:r>
            <a:r>
              <a:rPr lang="de-DE" sz="1400" b="0" dirty="0" err="1">
                <a:solidFill>
                  <a:prstClr val="black"/>
                </a:solidFill>
                <a:cs typeface="Arial" panose="020B0604020202020204" pitchFamily="34" charset="0"/>
              </a:rPr>
              <a:t>you</a:t>
            </a:r>
            <a:r>
              <a:rPr lang="de-DE" sz="1400" b="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de-DE" sz="1400" b="0" dirty="0" err="1">
                <a:solidFill>
                  <a:prstClr val="black"/>
                </a:solidFill>
                <a:cs typeface="Arial" panose="020B0604020202020204" pitchFamily="34" charset="0"/>
              </a:rPr>
              <a:t>are</a:t>
            </a:r>
            <a:r>
              <a:rPr lang="de-DE" sz="1400" b="0" dirty="0">
                <a:solidFill>
                  <a:prstClr val="black"/>
                </a:solidFill>
                <a:cs typeface="Arial" panose="020B0604020202020204" pitchFamily="34" charset="0"/>
              </a:rPr>
              <a:t> not just a </a:t>
            </a:r>
            <a:r>
              <a:rPr lang="de-DE" sz="1400" b="0" dirty="0" err="1">
                <a:solidFill>
                  <a:prstClr val="black"/>
                </a:solidFill>
                <a:cs typeface="Arial" panose="020B0604020202020204" pitchFamily="34" charset="0"/>
              </a:rPr>
              <a:t>number</a:t>
            </a:r>
            <a:endParaRPr lang="de-DE" sz="1400" b="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38" name="Text Box 20">
            <a:extLst>
              <a:ext uri="{FF2B5EF4-FFF2-40B4-BE49-F238E27FC236}">
                <a16:creationId xmlns:a16="http://schemas.microsoft.com/office/drawing/2014/main" id="{DE8DEA5C-C1D7-4B42-8A13-560BBD7836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3247" y="4880634"/>
            <a:ext cx="1043931" cy="1223768"/>
          </a:xfrm>
          <a:prstGeom prst="rect">
            <a:avLst/>
          </a:prstGeom>
          <a:noFill/>
          <a:ln>
            <a:noFill/>
          </a:ln>
        </p:spPr>
        <p:txBody>
          <a:bodyPr lIns="18000" tIns="18000" rIns="18000" bIns="18000"/>
          <a:lstStyle>
            <a:lvl1pPr>
              <a:defRPr sz="22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2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2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2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2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fr-FR" sz="6000" b="0" dirty="0">
                <a:solidFill>
                  <a:srgbClr val="A0116A"/>
                </a:solidFill>
                <a:sym typeface="Wingdings" panose="05000000000000000000" pitchFamily="2" charset="2"/>
              </a:rPr>
              <a:t></a:t>
            </a:r>
          </a:p>
        </p:txBody>
      </p:sp>
    </p:spTree>
    <p:extLst>
      <p:ext uri="{BB962C8B-B14F-4D97-AF65-F5344CB8AC3E}">
        <p14:creationId xmlns:p14="http://schemas.microsoft.com/office/powerpoint/2010/main" val="2834143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819400" y="405826"/>
            <a:ext cx="774065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7188" indent="-357188">
              <a:defRPr sz="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de-DE" altLang="fr-FR" b="1" dirty="0" err="1">
                <a:solidFill>
                  <a:srgbClr val="A0116A"/>
                </a:solidFill>
              </a:rPr>
              <a:t>Why</a:t>
            </a:r>
            <a:r>
              <a:rPr lang="de-DE" altLang="fr-FR" b="1" dirty="0">
                <a:solidFill>
                  <a:srgbClr val="A0116A"/>
                </a:solidFill>
              </a:rPr>
              <a:t> </a:t>
            </a:r>
            <a:r>
              <a:rPr lang="de-DE" altLang="fr-FR" b="1" dirty="0" err="1">
                <a:solidFill>
                  <a:srgbClr val="A0116A"/>
                </a:solidFill>
              </a:rPr>
              <a:t>doing</a:t>
            </a:r>
            <a:r>
              <a:rPr lang="de-DE" altLang="fr-FR" b="1" dirty="0">
                <a:solidFill>
                  <a:srgbClr val="A0116A"/>
                </a:solidFill>
              </a:rPr>
              <a:t> </a:t>
            </a:r>
            <a:r>
              <a:rPr lang="de-DE" altLang="fr-FR" b="1" dirty="0" err="1">
                <a:solidFill>
                  <a:srgbClr val="A0116A"/>
                </a:solidFill>
              </a:rPr>
              <a:t>your</a:t>
            </a:r>
            <a:r>
              <a:rPr lang="de-DE" altLang="fr-FR" b="1" dirty="0">
                <a:solidFill>
                  <a:srgbClr val="A0116A"/>
                </a:solidFill>
              </a:rPr>
              <a:t> Master in Management in Fribourg?</a:t>
            </a:r>
          </a:p>
        </p:txBody>
      </p:sp>
      <p:sp>
        <p:nvSpPr>
          <p:cNvPr id="20" name="Rectangle 3">
            <a:extLst>
              <a:ext uri="{FF2B5EF4-FFF2-40B4-BE49-F238E27FC236}">
                <a16:creationId xmlns:a16="http://schemas.microsoft.com/office/drawing/2014/main" id="{07BBF63D-7CBC-409B-811D-52D009613F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5520" y="1268761"/>
            <a:ext cx="864096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65113" indent="-265113">
              <a:defRPr sz="2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1pPr>
            <a:lvl2pPr marL="37931725" indent="-37474525">
              <a:defRPr sz="2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9pPr>
          </a:lstStyle>
          <a:p>
            <a:pPr marL="0" indent="0" algn="just">
              <a:buClr>
                <a:srgbClr val="1F497D"/>
              </a:buClr>
              <a:defRPr/>
            </a:pPr>
            <a:r>
              <a:rPr lang="de-DE" altLang="fr-FR" sz="2000" b="1" dirty="0" err="1">
                <a:solidFill>
                  <a:prstClr val="black"/>
                </a:solidFill>
              </a:rPr>
              <a:t>What</a:t>
            </a:r>
            <a:r>
              <a:rPr lang="de-DE" altLang="fr-FR" sz="2000" b="1" dirty="0">
                <a:solidFill>
                  <a:prstClr val="black"/>
                </a:solidFill>
              </a:rPr>
              <a:t> do </a:t>
            </a:r>
            <a:r>
              <a:rPr lang="de-DE" altLang="fr-FR" sz="2000" b="1" dirty="0" err="1">
                <a:solidFill>
                  <a:prstClr val="black"/>
                </a:solidFill>
              </a:rPr>
              <a:t>our</a:t>
            </a:r>
            <a:r>
              <a:rPr lang="de-DE" altLang="fr-FR" sz="2000" b="1" dirty="0">
                <a:solidFill>
                  <a:prstClr val="black"/>
                </a:solidFill>
              </a:rPr>
              <a:t> </a:t>
            </a:r>
            <a:r>
              <a:rPr lang="de-DE" altLang="fr-FR" sz="2000" b="1" dirty="0" err="1">
                <a:solidFill>
                  <a:prstClr val="black"/>
                </a:solidFill>
              </a:rPr>
              <a:t>master</a:t>
            </a:r>
            <a:r>
              <a:rPr lang="de-DE" altLang="fr-FR" sz="2000" b="1" dirty="0">
                <a:solidFill>
                  <a:prstClr val="black"/>
                </a:solidFill>
              </a:rPr>
              <a:t> </a:t>
            </a:r>
            <a:r>
              <a:rPr lang="de-DE" altLang="fr-FR" sz="2000" b="1" dirty="0" err="1">
                <a:solidFill>
                  <a:prstClr val="black"/>
                </a:solidFill>
              </a:rPr>
              <a:t>students</a:t>
            </a:r>
            <a:r>
              <a:rPr lang="de-DE" altLang="fr-FR" sz="2000" b="1" dirty="0">
                <a:solidFill>
                  <a:prstClr val="black"/>
                </a:solidFill>
              </a:rPr>
              <a:t> </a:t>
            </a:r>
            <a:r>
              <a:rPr lang="de-DE" altLang="fr-FR" sz="2000" b="1" dirty="0" err="1">
                <a:solidFill>
                  <a:prstClr val="black"/>
                </a:solidFill>
              </a:rPr>
              <a:t>say</a:t>
            </a:r>
            <a:r>
              <a:rPr lang="de-DE" altLang="fr-FR" sz="2000" b="1" dirty="0">
                <a:solidFill>
                  <a:prstClr val="black"/>
                </a:solidFill>
              </a:rPr>
              <a:t>?</a:t>
            </a:r>
          </a:p>
          <a:p>
            <a:pPr marL="0" indent="0" algn="just">
              <a:buClr>
                <a:srgbClr val="1F497D"/>
              </a:buClr>
              <a:defRPr/>
            </a:pPr>
            <a:endParaRPr lang="de-DE" altLang="fr-FR" sz="1000" dirty="0">
              <a:solidFill>
                <a:prstClr val="black"/>
              </a:solidFill>
            </a:endParaRPr>
          </a:p>
          <a:p>
            <a:pPr marL="0" indent="0" algn="just">
              <a:buClr>
                <a:srgbClr val="1F497D"/>
              </a:buClr>
              <a:defRPr/>
            </a:pPr>
            <a:r>
              <a:rPr lang="de-DE" altLang="fr-FR" sz="2000" dirty="0">
                <a:solidFill>
                  <a:prstClr val="black"/>
                </a:solidFill>
                <a:sym typeface="Wingdings" panose="05000000000000000000" pitchFamily="2" charset="2"/>
              </a:rPr>
              <a:t> </a:t>
            </a:r>
            <a:r>
              <a:rPr lang="de-DE" altLang="fr-FR" sz="2000" dirty="0" err="1">
                <a:solidFill>
                  <a:prstClr val="black"/>
                </a:solidFill>
              </a:rPr>
              <a:t>extracted</a:t>
            </a:r>
            <a:r>
              <a:rPr lang="de-DE" altLang="fr-FR" sz="2000" dirty="0">
                <a:solidFill>
                  <a:prstClr val="black"/>
                </a:solidFill>
              </a:rPr>
              <a:t> </a:t>
            </a:r>
            <a:r>
              <a:rPr lang="de-DE" altLang="fr-FR" sz="2000" dirty="0" err="1">
                <a:solidFill>
                  <a:prstClr val="black"/>
                </a:solidFill>
              </a:rPr>
              <a:t>from</a:t>
            </a:r>
            <a:r>
              <a:rPr lang="de-DE" altLang="fr-FR" sz="2000" dirty="0">
                <a:solidFill>
                  <a:prstClr val="black"/>
                </a:solidFill>
              </a:rPr>
              <a:t> </a:t>
            </a:r>
            <a:r>
              <a:rPr lang="de-DE" altLang="fr-FR" sz="2000" dirty="0" err="1">
                <a:solidFill>
                  <a:prstClr val="black"/>
                </a:solidFill>
              </a:rPr>
              <a:t>recent</a:t>
            </a:r>
            <a:r>
              <a:rPr lang="de-DE" altLang="fr-FR" sz="2000" dirty="0">
                <a:solidFill>
                  <a:prstClr val="black"/>
                </a:solidFill>
              </a:rPr>
              <a:t> </a:t>
            </a:r>
            <a:r>
              <a:rPr lang="de-DE" altLang="fr-FR" sz="2000" dirty="0" err="1">
                <a:solidFill>
                  <a:prstClr val="black"/>
                </a:solidFill>
              </a:rPr>
              <a:t>master</a:t>
            </a:r>
            <a:r>
              <a:rPr lang="de-DE" altLang="fr-FR" sz="2000" dirty="0">
                <a:solidFill>
                  <a:prstClr val="black"/>
                </a:solidFill>
              </a:rPr>
              <a:t> </a:t>
            </a:r>
            <a:r>
              <a:rPr lang="de-DE" altLang="fr-FR" sz="2000" dirty="0" err="1">
                <a:solidFill>
                  <a:prstClr val="black"/>
                </a:solidFill>
              </a:rPr>
              <a:t>course</a:t>
            </a:r>
            <a:r>
              <a:rPr lang="de-DE" altLang="fr-FR" sz="2000" dirty="0">
                <a:solidFill>
                  <a:prstClr val="black"/>
                </a:solidFill>
              </a:rPr>
              <a:t> </a:t>
            </a:r>
            <a:r>
              <a:rPr lang="de-DE" altLang="fr-FR" sz="2000" dirty="0" err="1">
                <a:solidFill>
                  <a:prstClr val="black"/>
                </a:solidFill>
              </a:rPr>
              <a:t>evaluations</a:t>
            </a:r>
            <a:endParaRPr lang="de-DE" altLang="fr-FR" sz="2000" dirty="0">
              <a:solidFill>
                <a:prstClr val="black"/>
              </a:solidFill>
            </a:endParaRPr>
          </a:p>
          <a:p>
            <a:pPr algn="just">
              <a:buFontTx/>
              <a:buChar char="•"/>
              <a:defRPr/>
            </a:pPr>
            <a:endParaRPr lang="de-DE" altLang="fr-FR" sz="2000" dirty="0">
              <a:solidFill>
                <a:prstClr val="black"/>
              </a:solidFill>
            </a:endParaRPr>
          </a:p>
        </p:txBody>
      </p:sp>
      <p:sp>
        <p:nvSpPr>
          <p:cNvPr id="21" name="Ovale Legende 20"/>
          <p:cNvSpPr/>
          <p:nvPr/>
        </p:nvSpPr>
        <p:spPr>
          <a:xfrm>
            <a:off x="1674076" y="2258310"/>
            <a:ext cx="1230856" cy="911135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i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</a:t>
            </a:r>
            <a:r>
              <a:rPr lang="fr-FR" sz="1050" i="1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very</a:t>
            </a:r>
            <a:r>
              <a:rPr lang="fr-FR" sz="1050" i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good and </a:t>
            </a:r>
            <a:r>
              <a:rPr lang="fr-FR" sz="1050" i="1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clear</a:t>
            </a:r>
            <a:r>
              <a:rPr lang="fr-FR" sz="1050" i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course structure»</a:t>
            </a:r>
            <a:endParaRPr lang="en-US" sz="105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Ovale Legende 26"/>
          <p:cNvSpPr/>
          <p:nvPr/>
        </p:nvSpPr>
        <p:spPr>
          <a:xfrm>
            <a:off x="4807886" y="4316299"/>
            <a:ext cx="1822412" cy="885246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i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</a:t>
            </a:r>
            <a:r>
              <a:rPr lang="fr-FR" sz="1050" i="1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very</a:t>
            </a:r>
            <a:r>
              <a:rPr lang="fr-FR" sz="1050" i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050" i="1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interesting</a:t>
            </a:r>
            <a:r>
              <a:rPr lang="fr-FR" sz="1050" i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050" i="1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examples</a:t>
            </a:r>
            <a:r>
              <a:rPr lang="fr-FR" sz="1050" i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050" i="1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fr-FR" sz="1050" i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support </a:t>
            </a:r>
            <a:r>
              <a:rPr lang="fr-FR" sz="1050" i="1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theory</a:t>
            </a:r>
            <a:r>
              <a:rPr lang="fr-FR" sz="1050" i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application»</a:t>
            </a:r>
            <a:endParaRPr lang="en-US" sz="105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Ovale Legende 27"/>
          <p:cNvSpPr/>
          <p:nvPr/>
        </p:nvSpPr>
        <p:spPr>
          <a:xfrm>
            <a:off x="3167169" y="2446208"/>
            <a:ext cx="1822412" cy="864096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i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</a:t>
            </a:r>
            <a:r>
              <a:rPr lang="fr-FR" sz="1050" i="1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interesting</a:t>
            </a:r>
            <a:r>
              <a:rPr lang="fr-FR" sz="1050" i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group </a:t>
            </a:r>
            <a:r>
              <a:rPr lang="fr-FR" sz="1050" i="1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work</a:t>
            </a:r>
            <a:r>
              <a:rPr lang="fr-FR" sz="1050" i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050" i="1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with</a:t>
            </a:r>
            <a:r>
              <a:rPr lang="fr-FR" sz="1050" i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good support </a:t>
            </a:r>
            <a:r>
              <a:rPr lang="fr-FR" sz="1050" i="1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from</a:t>
            </a:r>
            <a:r>
              <a:rPr lang="fr-FR" sz="1050" i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fr-FR" sz="1050" i="1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professor</a:t>
            </a:r>
            <a:r>
              <a:rPr lang="fr-FR" sz="1050" i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</a:t>
            </a:r>
            <a:endParaRPr lang="en-US" sz="105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Ovale Legende 28"/>
          <p:cNvSpPr/>
          <p:nvPr/>
        </p:nvSpPr>
        <p:spPr>
          <a:xfrm>
            <a:off x="8773124" y="3141139"/>
            <a:ext cx="1785906" cy="730516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i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</a:t>
            </a:r>
            <a:r>
              <a:rPr lang="fr-FR" sz="1050" i="1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professor</a:t>
            </a:r>
            <a:r>
              <a:rPr lang="fr-FR" sz="1050" i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has an impressive know-</a:t>
            </a:r>
            <a:r>
              <a:rPr lang="fr-FR" sz="1050" i="1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ledge</a:t>
            </a:r>
            <a:r>
              <a:rPr lang="fr-FR" sz="1050" i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 the </a:t>
            </a:r>
            <a:r>
              <a:rPr lang="fr-FR" sz="1050" i="1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field</a:t>
            </a:r>
            <a:r>
              <a:rPr lang="fr-FR" sz="1050" i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</a:t>
            </a:r>
            <a:endParaRPr lang="en-US" sz="105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Ovale Legende 45"/>
          <p:cNvSpPr/>
          <p:nvPr/>
        </p:nvSpPr>
        <p:spPr>
          <a:xfrm>
            <a:off x="2623516" y="4310451"/>
            <a:ext cx="1263500" cy="764793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i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</a:t>
            </a:r>
            <a:r>
              <a:rPr lang="fr-FR" sz="1050" i="1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very</a:t>
            </a:r>
            <a:r>
              <a:rPr lang="fr-FR" sz="1050" i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050" i="1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competent</a:t>
            </a:r>
            <a:r>
              <a:rPr lang="fr-FR" sz="1050" i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050" i="1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professor</a:t>
            </a:r>
            <a:r>
              <a:rPr lang="fr-FR" sz="1050" i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</a:t>
            </a:r>
            <a:endParaRPr lang="en-US" sz="105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Ovale Legende 46"/>
          <p:cNvSpPr/>
          <p:nvPr/>
        </p:nvSpPr>
        <p:spPr>
          <a:xfrm>
            <a:off x="6903101" y="4902802"/>
            <a:ext cx="1448204" cy="576064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i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</a:t>
            </a:r>
            <a:r>
              <a:rPr lang="fr-FR" sz="1050" i="1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enthusiastic</a:t>
            </a:r>
            <a:r>
              <a:rPr lang="fr-FR" sz="1050" i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050" i="1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teaching</a:t>
            </a:r>
            <a:r>
              <a:rPr lang="fr-FR" sz="1050" i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</a:t>
            </a:r>
            <a:endParaRPr lang="en-US" sz="105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Ovale Legende 47"/>
          <p:cNvSpPr/>
          <p:nvPr/>
        </p:nvSpPr>
        <p:spPr>
          <a:xfrm>
            <a:off x="5525239" y="2504190"/>
            <a:ext cx="1966671" cy="911135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i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</a:t>
            </a:r>
            <a:r>
              <a:rPr lang="fr-FR" sz="1050" i="1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motivating</a:t>
            </a:r>
            <a:r>
              <a:rPr lang="fr-FR" sz="1050" i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interaction </a:t>
            </a:r>
            <a:r>
              <a:rPr lang="fr-FR" sz="1050" i="1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between</a:t>
            </a:r>
            <a:r>
              <a:rPr lang="fr-FR" sz="1050" i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fr-FR" sz="1050" i="1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professor</a:t>
            </a:r>
            <a:r>
              <a:rPr lang="fr-FR" sz="1050" i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and the </a:t>
            </a:r>
            <a:r>
              <a:rPr lang="fr-FR" sz="1050" i="1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students</a:t>
            </a:r>
            <a:r>
              <a:rPr lang="fr-FR" sz="1050" i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</a:t>
            </a:r>
            <a:endParaRPr lang="en-US" sz="105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Ovale Legende 48"/>
          <p:cNvSpPr/>
          <p:nvPr/>
        </p:nvSpPr>
        <p:spPr>
          <a:xfrm>
            <a:off x="6450385" y="3779052"/>
            <a:ext cx="2201567" cy="764793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i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</a:t>
            </a:r>
            <a:r>
              <a:rPr lang="de-CH" sz="1050" i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Ich finde es grossartig, wie Sie sich für die … Studenten einsetzen.</a:t>
            </a:r>
            <a:r>
              <a:rPr lang="fr-FR" sz="1050" i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</a:t>
            </a:r>
            <a:endParaRPr lang="en-US" sz="105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Ovale Legende 49"/>
          <p:cNvSpPr/>
          <p:nvPr/>
        </p:nvSpPr>
        <p:spPr>
          <a:xfrm>
            <a:off x="8685844" y="1383296"/>
            <a:ext cx="1785906" cy="706489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i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 intéressant, bon climat qui incite la participation »</a:t>
            </a:r>
            <a:endParaRPr lang="en-US" sz="105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Ovale Legende 50"/>
          <p:cNvSpPr/>
          <p:nvPr/>
        </p:nvSpPr>
        <p:spPr>
          <a:xfrm>
            <a:off x="1707809" y="5307809"/>
            <a:ext cx="3191936" cy="911135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i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</a:t>
            </a:r>
            <a:r>
              <a:rPr lang="en-GB" sz="1050" i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 was very lucky to have had a professor, who cares for his students, inspires them and encourages them to do their best</a:t>
            </a:r>
            <a:r>
              <a:rPr lang="fr-FR" sz="1050" i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</a:t>
            </a:r>
            <a:endParaRPr lang="en-US" sz="105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Ovale Legende 51"/>
          <p:cNvSpPr/>
          <p:nvPr/>
        </p:nvSpPr>
        <p:spPr>
          <a:xfrm>
            <a:off x="7754147" y="2234631"/>
            <a:ext cx="1602195" cy="864096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i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«Beaucoup d'exemples pour aider à comprendre la matière»</a:t>
            </a:r>
            <a:endParaRPr lang="en-US" sz="105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Ovale Legende 52"/>
          <p:cNvSpPr/>
          <p:nvPr/>
        </p:nvSpPr>
        <p:spPr>
          <a:xfrm>
            <a:off x="8636865" y="4327938"/>
            <a:ext cx="1785906" cy="730515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i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</a:t>
            </a:r>
            <a:r>
              <a:rPr lang="en-GB" sz="1050" i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Guest presentations were very insightful for me</a:t>
            </a:r>
            <a:r>
              <a:rPr lang="fr-FR" sz="1050" i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</a:t>
            </a:r>
            <a:endParaRPr lang="en-US" sz="105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vale Legende 45">
            <a:extLst>
              <a:ext uri="{FF2B5EF4-FFF2-40B4-BE49-F238E27FC236}">
                <a16:creationId xmlns:a16="http://schemas.microsoft.com/office/drawing/2014/main" id="{A0E40449-8B93-4D9B-8005-A8C05E2238AF}"/>
              </a:ext>
            </a:extLst>
          </p:cNvPr>
          <p:cNvSpPr/>
          <p:nvPr/>
        </p:nvSpPr>
        <p:spPr>
          <a:xfrm>
            <a:off x="1628125" y="3392266"/>
            <a:ext cx="1695547" cy="718444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i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</a:t>
            </a:r>
            <a:r>
              <a:rPr lang="fr-FR" sz="1050" i="1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sympathischer</a:t>
            </a:r>
            <a:r>
              <a:rPr lang="fr-FR" sz="1050" i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050" i="1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und</a:t>
            </a:r>
            <a:r>
              <a:rPr lang="fr-FR" sz="1050" i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050" i="1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kompetenter</a:t>
            </a:r>
            <a:r>
              <a:rPr lang="fr-FR" sz="1050" i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050" i="1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Dozent</a:t>
            </a:r>
            <a:r>
              <a:rPr lang="fr-FR" sz="1050" i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</a:t>
            </a:r>
            <a:endParaRPr lang="en-US" sz="105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vale Legende 45">
            <a:extLst>
              <a:ext uri="{FF2B5EF4-FFF2-40B4-BE49-F238E27FC236}">
                <a16:creationId xmlns:a16="http://schemas.microsoft.com/office/drawing/2014/main" id="{06C744AF-E8FC-4249-94BA-E503380F3959}"/>
              </a:ext>
            </a:extLst>
          </p:cNvPr>
          <p:cNvSpPr/>
          <p:nvPr/>
        </p:nvSpPr>
        <p:spPr>
          <a:xfrm>
            <a:off x="3641049" y="3466332"/>
            <a:ext cx="2397552" cy="764793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i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</a:t>
            </a:r>
            <a:r>
              <a:rPr lang="en-GB" sz="1050" i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Thanks for all the guidance, knowledge, advise and support through the semesters.</a:t>
            </a:r>
            <a:r>
              <a:rPr lang="fr-FR" sz="1050" i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</a:t>
            </a:r>
            <a:endParaRPr lang="en-US" sz="105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vale Legende 45">
            <a:extLst>
              <a:ext uri="{FF2B5EF4-FFF2-40B4-BE49-F238E27FC236}">
                <a16:creationId xmlns:a16="http://schemas.microsoft.com/office/drawing/2014/main" id="{6CA6804B-3BFE-4FAF-AFC5-D5F3E182411F}"/>
              </a:ext>
            </a:extLst>
          </p:cNvPr>
          <p:cNvSpPr/>
          <p:nvPr/>
        </p:nvSpPr>
        <p:spPr>
          <a:xfrm>
            <a:off x="5043538" y="5417676"/>
            <a:ext cx="1990129" cy="764793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i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</a:t>
            </a:r>
            <a:r>
              <a:rPr lang="en-GB" sz="1050" i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 always felt supported by you all. Thank you.</a:t>
            </a:r>
            <a:r>
              <a:rPr lang="fr-FR" sz="1050" i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</a:t>
            </a:r>
            <a:endParaRPr lang="en-US" sz="105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vale Legende 45">
            <a:extLst>
              <a:ext uri="{FF2B5EF4-FFF2-40B4-BE49-F238E27FC236}">
                <a16:creationId xmlns:a16="http://schemas.microsoft.com/office/drawing/2014/main" id="{4F037868-7C91-4B14-83EC-8B263FB9F69E}"/>
              </a:ext>
            </a:extLst>
          </p:cNvPr>
          <p:cNvSpPr/>
          <p:nvPr/>
        </p:nvSpPr>
        <p:spPr>
          <a:xfrm>
            <a:off x="7738088" y="5523289"/>
            <a:ext cx="2820942" cy="764793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i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</a:t>
            </a:r>
            <a:r>
              <a:rPr lang="en-GB" sz="1050" i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 studied in Fribourg because I wanted a more 'personal' study environment.</a:t>
            </a:r>
            <a:r>
              <a:rPr lang="fr-FR" sz="1050" i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</a:t>
            </a:r>
            <a:endParaRPr lang="en-US" sz="105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291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</p:sld>
</file>

<file path=ppt/theme/theme1.xml><?xml version="1.0" encoding="utf-8"?>
<a:theme xmlns:a="http://schemas.openxmlformats.org/drawingml/2006/main" name="00_UNIFR_PPT_Template_Admin">
  <a:themeElements>
    <a:clrScheme name="UNI FR Colors">
      <a:dk1>
        <a:sysClr val="windowText" lastClr="000000"/>
      </a:dk1>
      <a:lt1>
        <a:sysClr val="window" lastClr="FFFFFF"/>
      </a:lt1>
      <a:dk2>
        <a:srgbClr val="0A3859"/>
      </a:dk2>
      <a:lt2>
        <a:srgbClr val="FFFFFF"/>
      </a:lt2>
      <a:accent1>
        <a:srgbClr val="0A3859"/>
      </a:accent1>
      <a:accent2>
        <a:srgbClr val="54748B"/>
      </a:accent2>
      <a:accent3>
        <a:srgbClr val="9DAFBD"/>
      </a:accent3>
      <a:accent4>
        <a:srgbClr val="D06516"/>
      </a:accent4>
      <a:accent5>
        <a:srgbClr val="DE945C"/>
      </a:accent5>
      <a:accent6>
        <a:srgbClr val="ECC1A2"/>
      </a:accent6>
      <a:hlink>
        <a:srgbClr val="0A3859"/>
      </a:hlink>
      <a:folHlink>
        <a:srgbClr val="D06516"/>
      </a:folHlink>
    </a:clrScheme>
    <a:fontScheme name="UNI FR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0" tIns="0" rIns="0" bIns="0" rtlCol="0">
        <a:noAutofit/>
      </a:bodyPr>
      <a:lstStyle>
        <a:defPPr>
          <a:lnSpc>
            <a:spcPts val="2700"/>
          </a:lnSpc>
          <a:defRPr sz="20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03_UNIFR_PPT_Template_Acad_SES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UNIFR PPT Template Puppis DE (16x9) V2</Template>
  <TotalTime>0</TotalTime>
  <Words>1275</Words>
  <Application>Microsoft Office PowerPoint</Application>
  <PresentationFormat>Grand écran</PresentationFormat>
  <Paragraphs>287</Paragraphs>
  <Slides>14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14</vt:i4>
      </vt:variant>
    </vt:vector>
  </HeadingPairs>
  <TitlesOfParts>
    <vt:vector size="21" baseType="lpstr">
      <vt:lpstr>MS PGothic</vt:lpstr>
      <vt:lpstr>Arial</vt:lpstr>
      <vt:lpstr>Calibri</vt:lpstr>
      <vt:lpstr>National UniFr</vt:lpstr>
      <vt:lpstr>Wingdings</vt:lpstr>
      <vt:lpstr>00_UNIFR_PPT_Template_Admin</vt:lpstr>
      <vt:lpstr>03_UNIFR_PPT_Template_Acad_SES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subject>NYU MCC Talk Puppis</dc:subject>
  <dc:creator>Manuel Puppis</dc:creator>
  <cp:lastModifiedBy>OBBAD Mustapha</cp:lastModifiedBy>
  <cp:revision>108</cp:revision>
  <cp:lastPrinted>2021-03-08T14:33:40Z</cp:lastPrinted>
  <dcterms:created xsi:type="dcterms:W3CDTF">2020-02-19T09:36:50Z</dcterms:created>
  <dcterms:modified xsi:type="dcterms:W3CDTF">2021-03-10T10:41:59Z</dcterms:modified>
</cp:coreProperties>
</file>